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4"/>
  </p:notesMasterIdLst>
  <p:handoutMasterIdLst>
    <p:handoutMasterId r:id="rId35"/>
  </p:handoutMasterIdLst>
  <p:sldIdLst>
    <p:sldId id="256" r:id="rId5"/>
    <p:sldId id="485" r:id="rId6"/>
    <p:sldId id="258" r:id="rId7"/>
    <p:sldId id="460" r:id="rId8"/>
    <p:sldId id="481" r:id="rId9"/>
    <p:sldId id="462" r:id="rId10"/>
    <p:sldId id="463" r:id="rId11"/>
    <p:sldId id="464" r:id="rId12"/>
    <p:sldId id="465" r:id="rId13"/>
    <p:sldId id="466" r:id="rId14"/>
    <p:sldId id="467" r:id="rId15"/>
    <p:sldId id="468" r:id="rId16"/>
    <p:sldId id="469" r:id="rId17"/>
    <p:sldId id="470" r:id="rId18"/>
    <p:sldId id="471" r:id="rId19"/>
    <p:sldId id="472" r:id="rId20"/>
    <p:sldId id="473" r:id="rId21"/>
    <p:sldId id="474" r:id="rId22"/>
    <p:sldId id="475" r:id="rId23"/>
    <p:sldId id="476" r:id="rId24"/>
    <p:sldId id="477" r:id="rId25"/>
    <p:sldId id="478" r:id="rId26"/>
    <p:sldId id="479" r:id="rId27"/>
    <p:sldId id="482" r:id="rId28"/>
    <p:sldId id="480" r:id="rId29"/>
    <p:sldId id="483" r:id="rId30"/>
    <p:sldId id="484" r:id="rId31"/>
    <p:sldId id="458" r:id="rId32"/>
    <p:sldId id="461" r:id="rId33"/>
  </p:sldIdLst>
  <p:sldSz cx="9144000" cy="6858000" type="screen4x3"/>
  <p:notesSz cx="9928225" cy="6797675"/>
  <p:custDataLst>
    <p:tags r:id="rId3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54" autoAdjust="0"/>
    <p:restoredTop sz="94646" autoAdjust="0"/>
  </p:normalViewPr>
  <p:slideViewPr>
    <p:cSldViewPr>
      <p:cViewPr varScale="1">
        <p:scale>
          <a:sx n="78" d="100"/>
          <a:sy n="78" d="100"/>
        </p:scale>
        <p:origin x="1290"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49341B-D472-4321-9C91-53B299203F9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D97AFC1E-47EB-4761-8270-4D601DE1486C}">
      <dgm:prSet phldrT="[Text]"/>
      <dgm:spPr>
        <a:solidFill>
          <a:srgbClr val="C00000"/>
        </a:solidFill>
      </dgm:spPr>
      <dgm:t>
        <a:bodyPr/>
        <a:lstStyle/>
        <a:p>
          <a:r>
            <a:rPr lang="en-GB" dirty="0" smtClean="0"/>
            <a:t>Needs</a:t>
          </a:r>
          <a:endParaRPr lang="en-GB" dirty="0"/>
        </a:p>
      </dgm:t>
    </dgm:pt>
    <dgm:pt modelId="{839AF6D9-16D9-4F16-B564-43056F2FD695}" type="parTrans" cxnId="{8D04F871-C4A9-4C18-8747-AAEC9C3ABC2E}">
      <dgm:prSet/>
      <dgm:spPr/>
      <dgm:t>
        <a:bodyPr/>
        <a:lstStyle/>
        <a:p>
          <a:endParaRPr lang="en-GB"/>
        </a:p>
      </dgm:t>
    </dgm:pt>
    <dgm:pt modelId="{B51A1670-F307-4248-8A73-9C844FD5CFE4}" type="sibTrans" cxnId="{8D04F871-C4A9-4C18-8747-AAEC9C3ABC2E}">
      <dgm:prSet/>
      <dgm:spPr/>
      <dgm:t>
        <a:bodyPr/>
        <a:lstStyle/>
        <a:p>
          <a:endParaRPr lang="en-GB"/>
        </a:p>
      </dgm:t>
    </dgm:pt>
    <dgm:pt modelId="{E8B10AA0-9724-4A52-8C91-6F6883E633CA}">
      <dgm:prSet phldrT="[Text]"/>
      <dgm:spPr>
        <a:solidFill>
          <a:srgbClr val="C00000"/>
        </a:solidFill>
      </dgm:spPr>
      <dgm:t>
        <a:bodyPr/>
        <a:lstStyle/>
        <a:p>
          <a:r>
            <a:rPr lang="en-GB" dirty="0" smtClean="0"/>
            <a:t>Clothing</a:t>
          </a:r>
          <a:endParaRPr lang="en-GB" dirty="0"/>
        </a:p>
      </dgm:t>
    </dgm:pt>
    <dgm:pt modelId="{3A65D009-BAB0-4625-8A30-D2359BBC3291}" type="parTrans" cxnId="{E5A9D003-1D42-4776-A7D1-FE931B4BD6CB}">
      <dgm:prSet/>
      <dgm:spPr/>
      <dgm:t>
        <a:bodyPr/>
        <a:lstStyle/>
        <a:p>
          <a:endParaRPr lang="en-GB"/>
        </a:p>
      </dgm:t>
    </dgm:pt>
    <dgm:pt modelId="{06F5CC66-0108-4EE5-ABE1-55DB7DA204B7}" type="sibTrans" cxnId="{E5A9D003-1D42-4776-A7D1-FE931B4BD6CB}">
      <dgm:prSet/>
      <dgm:spPr/>
      <dgm:t>
        <a:bodyPr/>
        <a:lstStyle/>
        <a:p>
          <a:endParaRPr lang="en-GB"/>
        </a:p>
      </dgm:t>
    </dgm:pt>
    <dgm:pt modelId="{9DF35327-CE22-4079-B571-BD4AF8DDE05D}">
      <dgm:prSet phldrT="[Text]"/>
      <dgm:spPr>
        <a:solidFill>
          <a:srgbClr val="C00000"/>
        </a:solidFill>
      </dgm:spPr>
      <dgm:t>
        <a:bodyPr/>
        <a:lstStyle/>
        <a:p>
          <a:r>
            <a:rPr lang="en-GB" dirty="0" smtClean="0"/>
            <a:t>Food</a:t>
          </a:r>
          <a:endParaRPr lang="en-GB" dirty="0"/>
        </a:p>
      </dgm:t>
    </dgm:pt>
    <dgm:pt modelId="{6E7111C3-B886-4161-8CB8-468BFAA07602}" type="parTrans" cxnId="{8EB3A1D3-C61B-41E8-8C8D-46BB21F32FEE}">
      <dgm:prSet/>
      <dgm:spPr/>
      <dgm:t>
        <a:bodyPr/>
        <a:lstStyle/>
        <a:p>
          <a:endParaRPr lang="en-GB"/>
        </a:p>
      </dgm:t>
    </dgm:pt>
    <dgm:pt modelId="{5228C7A3-EAF0-4433-9CBD-12A4F949DE40}" type="sibTrans" cxnId="{8EB3A1D3-C61B-41E8-8C8D-46BB21F32FEE}">
      <dgm:prSet/>
      <dgm:spPr/>
      <dgm:t>
        <a:bodyPr/>
        <a:lstStyle/>
        <a:p>
          <a:endParaRPr lang="en-GB"/>
        </a:p>
      </dgm:t>
    </dgm:pt>
    <dgm:pt modelId="{D555AD72-10C2-47B5-A227-57A84C01E5C1}">
      <dgm:prSet phldrT="[Text]"/>
      <dgm:spPr>
        <a:solidFill>
          <a:srgbClr val="C00000"/>
        </a:solidFill>
      </dgm:spPr>
      <dgm:t>
        <a:bodyPr/>
        <a:lstStyle/>
        <a:p>
          <a:r>
            <a:rPr lang="en-GB" dirty="0" smtClean="0"/>
            <a:t>Shelter</a:t>
          </a:r>
          <a:endParaRPr lang="en-GB" dirty="0"/>
        </a:p>
      </dgm:t>
    </dgm:pt>
    <dgm:pt modelId="{E4C5B6D7-682E-4718-A939-03F93E2A821F}" type="parTrans" cxnId="{1799BC6F-844B-48C6-82A7-FE3F7CC069A0}">
      <dgm:prSet/>
      <dgm:spPr/>
      <dgm:t>
        <a:bodyPr/>
        <a:lstStyle/>
        <a:p>
          <a:endParaRPr lang="en-GB"/>
        </a:p>
      </dgm:t>
    </dgm:pt>
    <dgm:pt modelId="{28CEC1E3-ACBC-4C6E-9B11-D30F4E856B24}" type="sibTrans" cxnId="{1799BC6F-844B-48C6-82A7-FE3F7CC069A0}">
      <dgm:prSet/>
      <dgm:spPr/>
      <dgm:t>
        <a:bodyPr/>
        <a:lstStyle/>
        <a:p>
          <a:endParaRPr lang="en-GB"/>
        </a:p>
      </dgm:t>
    </dgm:pt>
    <dgm:pt modelId="{27DF98EE-D9CF-4E46-B3B5-7FDCF9BDAE83}" type="pres">
      <dgm:prSet presAssocID="{C249341B-D472-4321-9C91-53B299203F92}" presName="hierChild1" presStyleCnt="0">
        <dgm:presLayoutVars>
          <dgm:orgChart val="1"/>
          <dgm:chPref val="1"/>
          <dgm:dir/>
          <dgm:animOne val="branch"/>
          <dgm:animLvl val="lvl"/>
          <dgm:resizeHandles/>
        </dgm:presLayoutVars>
      </dgm:prSet>
      <dgm:spPr/>
      <dgm:t>
        <a:bodyPr/>
        <a:lstStyle/>
        <a:p>
          <a:endParaRPr lang="en-GB"/>
        </a:p>
      </dgm:t>
    </dgm:pt>
    <dgm:pt modelId="{1F7EEA9C-9BBB-47E3-B709-5F50B67C7BA8}" type="pres">
      <dgm:prSet presAssocID="{D97AFC1E-47EB-4761-8270-4D601DE1486C}" presName="hierRoot1" presStyleCnt="0">
        <dgm:presLayoutVars>
          <dgm:hierBranch val="init"/>
        </dgm:presLayoutVars>
      </dgm:prSet>
      <dgm:spPr/>
    </dgm:pt>
    <dgm:pt modelId="{3F3F9A50-E6E4-4CC5-8431-21CD17EB8598}" type="pres">
      <dgm:prSet presAssocID="{D97AFC1E-47EB-4761-8270-4D601DE1486C}" presName="rootComposite1" presStyleCnt="0"/>
      <dgm:spPr/>
    </dgm:pt>
    <dgm:pt modelId="{FBF39A1D-896B-4575-9647-A2047D946D24}" type="pres">
      <dgm:prSet presAssocID="{D97AFC1E-47EB-4761-8270-4D601DE1486C}" presName="rootText1" presStyleLbl="node0" presStyleIdx="0" presStyleCnt="1" custLinFactNeighborX="-2510" custLinFactNeighborY="-20198">
        <dgm:presLayoutVars>
          <dgm:chPref val="3"/>
        </dgm:presLayoutVars>
      </dgm:prSet>
      <dgm:spPr/>
      <dgm:t>
        <a:bodyPr/>
        <a:lstStyle/>
        <a:p>
          <a:endParaRPr lang="en-GB"/>
        </a:p>
      </dgm:t>
    </dgm:pt>
    <dgm:pt modelId="{EC5DD374-B5B0-44A1-B2D8-EC8BF35238AA}" type="pres">
      <dgm:prSet presAssocID="{D97AFC1E-47EB-4761-8270-4D601DE1486C}" presName="rootConnector1" presStyleLbl="node1" presStyleIdx="0" presStyleCnt="0"/>
      <dgm:spPr/>
      <dgm:t>
        <a:bodyPr/>
        <a:lstStyle/>
        <a:p>
          <a:endParaRPr lang="en-GB"/>
        </a:p>
      </dgm:t>
    </dgm:pt>
    <dgm:pt modelId="{41A09A2F-CE8A-41DA-AB33-5A6908E77074}" type="pres">
      <dgm:prSet presAssocID="{D97AFC1E-47EB-4761-8270-4D601DE1486C}" presName="hierChild2" presStyleCnt="0"/>
      <dgm:spPr/>
    </dgm:pt>
    <dgm:pt modelId="{CCA214C6-3972-4A32-8085-84D80D688A58}" type="pres">
      <dgm:prSet presAssocID="{3A65D009-BAB0-4625-8A30-D2359BBC3291}" presName="Name37" presStyleLbl="parChTrans1D2" presStyleIdx="0" presStyleCnt="3"/>
      <dgm:spPr/>
      <dgm:t>
        <a:bodyPr/>
        <a:lstStyle/>
        <a:p>
          <a:endParaRPr lang="en-GB"/>
        </a:p>
      </dgm:t>
    </dgm:pt>
    <dgm:pt modelId="{9A8F0C53-9FC6-4792-8D93-716833A832AB}" type="pres">
      <dgm:prSet presAssocID="{E8B10AA0-9724-4A52-8C91-6F6883E633CA}" presName="hierRoot2" presStyleCnt="0">
        <dgm:presLayoutVars>
          <dgm:hierBranch val="init"/>
        </dgm:presLayoutVars>
      </dgm:prSet>
      <dgm:spPr/>
    </dgm:pt>
    <dgm:pt modelId="{914A7653-836C-40B6-A356-CCC68AD8A081}" type="pres">
      <dgm:prSet presAssocID="{E8B10AA0-9724-4A52-8C91-6F6883E633CA}" presName="rootComposite" presStyleCnt="0"/>
      <dgm:spPr/>
    </dgm:pt>
    <dgm:pt modelId="{C3F85CD6-DD73-4D08-B3A7-501DD20A315C}" type="pres">
      <dgm:prSet presAssocID="{E8B10AA0-9724-4A52-8C91-6F6883E633CA}" presName="rootText" presStyleLbl="node2" presStyleIdx="0" presStyleCnt="3" custScaleX="110995">
        <dgm:presLayoutVars>
          <dgm:chPref val="3"/>
        </dgm:presLayoutVars>
      </dgm:prSet>
      <dgm:spPr/>
      <dgm:t>
        <a:bodyPr/>
        <a:lstStyle/>
        <a:p>
          <a:endParaRPr lang="en-GB"/>
        </a:p>
      </dgm:t>
    </dgm:pt>
    <dgm:pt modelId="{BD106186-9CB8-41DC-A016-5D1CD1F3DEB6}" type="pres">
      <dgm:prSet presAssocID="{E8B10AA0-9724-4A52-8C91-6F6883E633CA}" presName="rootConnector" presStyleLbl="node2" presStyleIdx="0" presStyleCnt="3"/>
      <dgm:spPr/>
      <dgm:t>
        <a:bodyPr/>
        <a:lstStyle/>
        <a:p>
          <a:endParaRPr lang="en-GB"/>
        </a:p>
      </dgm:t>
    </dgm:pt>
    <dgm:pt modelId="{1C780C92-546C-40CA-BE16-726C530646AE}" type="pres">
      <dgm:prSet presAssocID="{E8B10AA0-9724-4A52-8C91-6F6883E633CA}" presName="hierChild4" presStyleCnt="0"/>
      <dgm:spPr/>
    </dgm:pt>
    <dgm:pt modelId="{05A671B9-0C8A-47D1-BC44-3AAC2841C7AA}" type="pres">
      <dgm:prSet presAssocID="{E8B10AA0-9724-4A52-8C91-6F6883E633CA}" presName="hierChild5" presStyleCnt="0"/>
      <dgm:spPr/>
    </dgm:pt>
    <dgm:pt modelId="{221DE4BA-BA2C-42F9-B7CA-EDEC8B179BE2}" type="pres">
      <dgm:prSet presAssocID="{6E7111C3-B886-4161-8CB8-468BFAA07602}" presName="Name37" presStyleLbl="parChTrans1D2" presStyleIdx="1" presStyleCnt="3"/>
      <dgm:spPr/>
      <dgm:t>
        <a:bodyPr/>
        <a:lstStyle/>
        <a:p>
          <a:endParaRPr lang="en-GB"/>
        </a:p>
      </dgm:t>
    </dgm:pt>
    <dgm:pt modelId="{773FDA82-52D5-4C76-BAEE-2100D99CC826}" type="pres">
      <dgm:prSet presAssocID="{9DF35327-CE22-4079-B571-BD4AF8DDE05D}" presName="hierRoot2" presStyleCnt="0">
        <dgm:presLayoutVars>
          <dgm:hierBranch val="init"/>
        </dgm:presLayoutVars>
      </dgm:prSet>
      <dgm:spPr/>
    </dgm:pt>
    <dgm:pt modelId="{9F9552EB-A9A3-4C6E-9C6F-CE28BCE9F9FA}" type="pres">
      <dgm:prSet presAssocID="{9DF35327-CE22-4079-B571-BD4AF8DDE05D}" presName="rootComposite" presStyleCnt="0"/>
      <dgm:spPr/>
    </dgm:pt>
    <dgm:pt modelId="{6ED0876A-F968-4C36-BF4C-671B306CC531}" type="pres">
      <dgm:prSet presAssocID="{9DF35327-CE22-4079-B571-BD4AF8DDE05D}" presName="rootText" presStyleLbl="node2" presStyleIdx="1" presStyleCnt="3">
        <dgm:presLayoutVars>
          <dgm:chPref val="3"/>
        </dgm:presLayoutVars>
      </dgm:prSet>
      <dgm:spPr/>
      <dgm:t>
        <a:bodyPr/>
        <a:lstStyle/>
        <a:p>
          <a:endParaRPr lang="en-GB"/>
        </a:p>
      </dgm:t>
    </dgm:pt>
    <dgm:pt modelId="{DC67CA40-1AD6-475A-9E97-C181DC28FFDD}" type="pres">
      <dgm:prSet presAssocID="{9DF35327-CE22-4079-B571-BD4AF8DDE05D}" presName="rootConnector" presStyleLbl="node2" presStyleIdx="1" presStyleCnt="3"/>
      <dgm:spPr/>
      <dgm:t>
        <a:bodyPr/>
        <a:lstStyle/>
        <a:p>
          <a:endParaRPr lang="en-GB"/>
        </a:p>
      </dgm:t>
    </dgm:pt>
    <dgm:pt modelId="{E7F04180-AD95-42F2-9FC8-608B5A770D38}" type="pres">
      <dgm:prSet presAssocID="{9DF35327-CE22-4079-B571-BD4AF8DDE05D}" presName="hierChild4" presStyleCnt="0"/>
      <dgm:spPr/>
    </dgm:pt>
    <dgm:pt modelId="{9C4B2989-D6E2-4D98-9F46-19675ACDA0A6}" type="pres">
      <dgm:prSet presAssocID="{9DF35327-CE22-4079-B571-BD4AF8DDE05D}" presName="hierChild5" presStyleCnt="0"/>
      <dgm:spPr/>
    </dgm:pt>
    <dgm:pt modelId="{92613FB6-A951-4333-B30A-A18F2F781731}" type="pres">
      <dgm:prSet presAssocID="{E4C5B6D7-682E-4718-A939-03F93E2A821F}" presName="Name37" presStyleLbl="parChTrans1D2" presStyleIdx="2" presStyleCnt="3"/>
      <dgm:spPr/>
      <dgm:t>
        <a:bodyPr/>
        <a:lstStyle/>
        <a:p>
          <a:endParaRPr lang="en-GB"/>
        </a:p>
      </dgm:t>
    </dgm:pt>
    <dgm:pt modelId="{6EBA0F2C-93C6-496F-9E1F-34C8813DE44C}" type="pres">
      <dgm:prSet presAssocID="{D555AD72-10C2-47B5-A227-57A84C01E5C1}" presName="hierRoot2" presStyleCnt="0">
        <dgm:presLayoutVars>
          <dgm:hierBranch val="init"/>
        </dgm:presLayoutVars>
      </dgm:prSet>
      <dgm:spPr/>
    </dgm:pt>
    <dgm:pt modelId="{3A43D479-9FF4-4585-B9B7-F755AF094ACC}" type="pres">
      <dgm:prSet presAssocID="{D555AD72-10C2-47B5-A227-57A84C01E5C1}" presName="rootComposite" presStyleCnt="0"/>
      <dgm:spPr/>
    </dgm:pt>
    <dgm:pt modelId="{E926F05D-56F1-4AE6-B805-25D76E6EB3B3}" type="pres">
      <dgm:prSet presAssocID="{D555AD72-10C2-47B5-A227-57A84C01E5C1}" presName="rootText" presStyleLbl="node2" presStyleIdx="2" presStyleCnt="3">
        <dgm:presLayoutVars>
          <dgm:chPref val="3"/>
        </dgm:presLayoutVars>
      </dgm:prSet>
      <dgm:spPr/>
      <dgm:t>
        <a:bodyPr/>
        <a:lstStyle/>
        <a:p>
          <a:endParaRPr lang="en-GB"/>
        </a:p>
      </dgm:t>
    </dgm:pt>
    <dgm:pt modelId="{4A19A050-38A4-4D3A-9B23-3F7F4C97DD40}" type="pres">
      <dgm:prSet presAssocID="{D555AD72-10C2-47B5-A227-57A84C01E5C1}" presName="rootConnector" presStyleLbl="node2" presStyleIdx="2" presStyleCnt="3"/>
      <dgm:spPr/>
      <dgm:t>
        <a:bodyPr/>
        <a:lstStyle/>
        <a:p>
          <a:endParaRPr lang="en-GB"/>
        </a:p>
      </dgm:t>
    </dgm:pt>
    <dgm:pt modelId="{BDEBE907-9A7F-4ECC-BD9C-74C207ADB082}" type="pres">
      <dgm:prSet presAssocID="{D555AD72-10C2-47B5-A227-57A84C01E5C1}" presName="hierChild4" presStyleCnt="0"/>
      <dgm:spPr/>
    </dgm:pt>
    <dgm:pt modelId="{CB14C9F9-F85F-409A-832C-A67653C8C945}" type="pres">
      <dgm:prSet presAssocID="{D555AD72-10C2-47B5-A227-57A84C01E5C1}" presName="hierChild5" presStyleCnt="0"/>
      <dgm:spPr/>
    </dgm:pt>
    <dgm:pt modelId="{4E035C65-E117-4034-93B5-FE22E1CF332E}" type="pres">
      <dgm:prSet presAssocID="{D97AFC1E-47EB-4761-8270-4D601DE1486C}" presName="hierChild3" presStyleCnt="0"/>
      <dgm:spPr/>
    </dgm:pt>
  </dgm:ptLst>
  <dgm:cxnLst>
    <dgm:cxn modelId="{C202AA4F-A9D0-4550-8814-83A97C9595EB}" type="presOf" srcId="{D97AFC1E-47EB-4761-8270-4D601DE1486C}" destId="{EC5DD374-B5B0-44A1-B2D8-EC8BF35238AA}" srcOrd="1" destOrd="0" presId="urn:microsoft.com/office/officeart/2005/8/layout/orgChart1"/>
    <dgm:cxn modelId="{FCF740D5-BEC8-4FA7-B0F7-EA90FA4F6406}" type="presOf" srcId="{E8B10AA0-9724-4A52-8C91-6F6883E633CA}" destId="{BD106186-9CB8-41DC-A016-5D1CD1F3DEB6}" srcOrd="1" destOrd="0" presId="urn:microsoft.com/office/officeart/2005/8/layout/orgChart1"/>
    <dgm:cxn modelId="{916CD074-D5A5-4EFE-B126-E4D7B48D9E0A}" type="presOf" srcId="{9DF35327-CE22-4079-B571-BD4AF8DDE05D}" destId="{6ED0876A-F968-4C36-BF4C-671B306CC531}" srcOrd="0" destOrd="0" presId="urn:microsoft.com/office/officeart/2005/8/layout/orgChart1"/>
    <dgm:cxn modelId="{03EBC04B-AD93-4A87-A51D-5320B008195E}" type="presOf" srcId="{3A65D009-BAB0-4625-8A30-D2359BBC3291}" destId="{CCA214C6-3972-4A32-8085-84D80D688A58}" srcOrd="0" destOrd="0" presId="urn:microsoft.com/office/officeart/2005/8/layout/orgChart1"/>
    <dgm:cxn modelId="{46EBAC38-937D-4D9F-85B6-3B1572AB1164}" type="presOf" srcId="{6E7111C3-B886-4161-8CB8-468BFAA07602}" destId="{221DE4BA-BA2C-42F9-B7CA-EDEC8B179BE2}" srcOrd="0" destOrd="0" presId="urn:microsoft.com/office/officeart/2005/8/layout/orgChart1"/>
    <dgm:cxn modelId="{8DA045A2-7EDA-418F-AA81-BB56CD19004D}" type="presOf" srcId="{E4C5B6D7-682E-4718-A939-03F93E2A821F}" destId="{92613FB6-A951-4333-B30A-A18F2F781731}" srcOrd="0" destOrd="0" presId="urn:microsoft.com/office/officeart/2005/8/layout/orgChart1"/>
    <dgm:cxn modelId="{8D04F871-C4A9-4C18-8747-AAEC9C3ABC2E}" srcId="{C249341B-D472-4321-9C91-53B299203F92}" destId="{D97AFC1E-47EB-4761-8270-4D601DE1486C}" srcOrd="0" destOrd="0" parTransId="{839AF6D9-16D9-4F16-B564-43056F2FD695}" sibTransId="{B51A1670-F307-4248-8A73-9C844FD5CFE4}"/>
    <dgm:cxn modelId="{169E2B4D-D225-45B7-B66E-CA5B147ED7C7}" type="presOf" srcId="{9DF35327-CE22-4079-B571-BD4AF8DDE05D}" destId="{DC67CA40-1AD6-475A-9E97-C181DC28FFDD}" srcOrd="1" destOrd="0" presId="urn:microsoft.com/office/officeart/2005/8/layout/orgChart1"/>
    <dgm:cxn modelId="{9EECF159-0A84-4784-9E5C-8B69EED451CA}" type="presOf" srcId="{C249341B-D472-4321-9C91-53B299203F92}" destId="{27DF98EE-D9CF-4E46-B3B5-7FDCF9BDAE83}" srcOrd="0" destOrd="0" presId="urn:microsoft.com/office/officeart/2005/8/layout/orgChart1"/>
    <dgm:cxn modelId="{E5A9D003-1D42-4776-A7D1-FE931B4BD6CB}" srcId="{D97AFC1E-47EB-4761-8270-4D601DE1486C}" destId="{E8B10AA0-9724-4A52-8C91-6F6883E633CA}" srcOrd="0" destOrd="0" parTransId="{3A65D009-BAB0-4625-8A30-D2359BBC3291}" sibTransId="{06F5CC66-0108-4EE5-ABE1-55DB7DA204B7}"/>
    <dgm:cxn modelId="{0BAB218A-C682-4F23-B6BA-2A978777FF81}" type="presOf" srcId="{E8B10AA0-9724-4A52-8C91-6F6883E633CA}" destId="{C3F85CD6-DD73-4D08-B3A7-501DD20A315C}" srcOrd="0" destOrd="0" presId="urn:microsoft.com/office/officeart/2005/8/layout/orgChart1"/>
    <dgm:cxn modelId="{EF97B4BA-90D4-4D2F-8A43-4B1B74A24834}" type="presOf" srcId="{D97AFC1E-47EB-4761-8270-4D601DE1486C}" destId="{FBF39A1D-896B-4575-9647-A2047D946D24}" srcOrd="0" destOrd="0" presId="urn:microsoft.com/office/officeart/2005/8/layout/orgChart1"/>
    <dgm:cxn modelId="{8EB3A1D3-C61B-41E8-8C8D-46BB21F32FEE}" srcId="{D97AFC1E-47EB-4761-8270-4D601DE1486C}" destId="{9DF35327-CE22-4079-B571-BD4AF8DDE05D}" srcOrd="1" destOrd="0" parTransId="{6E7111C3-B886-4161-8CB8-468BFAA07602}" sibTransId="{5228C7A3-EAF0-4433-9CBD-12A4F949DE40}"/>
    <dgm:cxn modelId="{79C0EA33-B548-4C3F-AFA3-A08B1AE267CB}" type="presOf" srcId="{D555AD72-10C2-47B5-A227-57A84C01E5C1}" destId="{E926F05D-56F1-4AE6-B805-25D76E6EB3B3}" srcOrd="0" destOrd="0" presId="urn:microsoft.com/office/officeart/2005/8/layout/orgChart1"/>
    <dgm:cxn modelId="{1799BC6F-844B-48C6-82A7-FE3F7CC069A0}" srcId="{D97AFC1E-47EB-4761-8270-4D601DE1486C}" destId="{D555AD72-10C2-47B5-A227-57A84C01E5C1}" srcOrd="2" destOrd="0" parTransId="{E4C5B6D7-682E-4718-A939-03F93E2A821F}" sibTransId="{28CEC1E3-ACBC-4C6E-9B11-D30F4E856B24}"/>
    <dgm:cxn modelId="{82D9E519-61AE-4A8C-8F22-18E518BDF4B0}" type="presOf" srcId="{D555AD72-10C2-47B5-A227-57A84C01E5C1}" destId="{4A19A050-38A4-4D3A-9B23-3F7F4C97DD40}" srcOrd="1" destOrd="0" presId="urn:microsoft.com/office/officeart/2005/8/layout/orgChart1"/>
    <dgm:cxn modelId="{753C3BF7-81A0-4F6F-BDFD-6D4976C94958}" type="presParOf" srcId="{27DF98EE-D9CF-4E46-B3B5-7FDCF9BDAE83}" destId="{1F7EEA9C-9BBB-47E3-B709-5F50B67C7BA8}" srcOrd="0" destOrd="0" presId="urn:microsoft.com/office/officeart/2005/8/layout/orgChart1"/>
    <dgm:cxn modelId="{04A88CB8-834B-44AB-87DB-D3FABF919362}" type="presParOf" srcId="{1F7EEA9C-9BBB-47E3-B709-5F50B67C7BA8}" destId="{3F3F9A50-E6E4-4CC5-8431-21CD17EB8598}" srcOrd="0" destOrd="0" presId="urn:microsoft.com/office/officeart/2005/8/layout/orgChart1"/>
    <dgm:cxn modelId="{12EE829E-0DA2-4DEA-B89B-B189394E4633}" type="presParOf" srcId="{3F3F9A50-E6E4-4CC5-8431-21CD17EB8598}" destId="{FBF39A1D-896B-4575-9647-A2047D946D24}" srcOrd="0" destOrd="0" presId="urn:microsoft.com/office/officeart/2005/8/layout/orgChart1"/>
    <dgm:cxn modelId="{C75FCEE0-CA67-46A3-9A18-B4FCF3E28176}" type="presParOf" srcId="{3F3F9A50-E6E4-4CC5-8431-21CD17EB8598}" destId="{EC5DD374-B5B0-44A1-B2D8-EC8BF35238AA}" srcOrd="1" destOrd="0" presId="urn:microsoft.com/office/officeart/2005/8/layout/orgChart1"/>
    <dgm:cxn modelId="{056F017E-FAE7-449D-8E10-E1C3867D38BA}" type="presParOf" srcId="{1F7EEA9C-9BBB-47E3-B709-5F50B67C7BA8}" destId="{41A09A2F-CE8A-41DA-AB33-5A6908E77074}" srcOrd="1" destOrd="0" presId="urn:microsoft.com/office/officeart/2005/8/layout/orgChart1"/>
    <dgm:cxn modelId="{C14D0CB1-0D24-44D2-938A-D2CD584E9C39}" type="presParOf" srcId="{41A09A2F-CE8A-41DA-AB33-5A6908E77074}" destId="{CCA214C6-3972-4A32-8085-84D80D688A58}" srcOrd="0" destOrd="0" presId="urn:microsoft.com/office/officeart/2005/8/layout/orgChart1"/>
    <dgm:cxn modelId="{0DA42372-576E-4746-8DEE-76ED79B9B575}" type="presParOf" srcId="{41A09A2F-CE8A-41DA-AB33-5A6908E77074}" destId="{9A8F0C53-9FC6-4792-8D93-716833A832AB}" srcOrd="1" destOrd="0" presId="urn:microsoft.com/office/officeart/2005/8/layout/orgChart1"/>
    <dgm:cxn modelId="{DADDC747-F231-4E80-85D4-30F31E08D2BA}" type="presParOf" srcId="{9A8F0C53-9FC6-4792-8D93-716833A832AB}" destId="{914A7653-836C-40B6-A356-CCC68AD8A081}" srcOrd="0" destOrd="0" presId="urn:microsoft.com/office/officeart/2005/8/layout/orgChart1"/>
    <dgm:cxn modelId="{AEED82A1-28AA-4E42-933B-2B4F6439B9E8}" type="presParOf" srcId="{914A7653-836C-40B6-A356-CCC68AD8A081}" destId="{C3F85CD6-DD73-4D08-B3A7-501DD20A315C}" srcOrd="0" destOrd="0" presId="urn:microsoft.com/office/officeart/2005/8/layout/orgChart1"/>
    <dgm:cxn modelId="{90441B65-0FCA-4770-834D-9DCF1FC5281C}" type="presParOf" srcId="{914A7653-836C-40B6-A356-CCC68AD8A081}" destId="{BD106186-9CB8-41DC-A016-5D1CD1F3DEB6}" srcOrd="1" destOrd="0" presId="urn:microsoft.com/office/officeart/2005/8/layout/orgChart1"/>
    <dgm:cxn modelId="{0A245896-93BE-44BC-9494-FAD0AD7B8386}" type="presParOf" srcId="{9A8F0C53-9FC6-4792-8D93-716833A832AB}" destId="{1C780C92-546C-40CA-BE16-726C530646AE}" srcOrd="1" destOrd="0" presId="urn:microsoft.com/office/officeart/2005/8/layout/orgChart1"/>
    <dgm:cxn modelId="{AB269D0B-7383-4E16-9B73-17672007A949}" type="presParOf" srcId="{9A8F0C53-9FC6-4792-8D93-716833A832AB}" destId="{05A671B9-0C8A-47D1-BC44-3AAC2841C7AA}" srcOrd="2" destOrd="0" presId="urn:microsoft.com/office/officeart/2005/8/layout/orgChart1"/>
    <dgm:cxn modelId="{5309BFA7-4684-47A6-A192-CEA602DEF275}" type="presParOf" srcId="{41A09A2F-CE8A-41DA-AB33-5A6908E77074}" destId="{221DE4BA-BA2C-42F9-B7CA-EDEC8B179BE2}" srcOrd="2" destOrd="0" presId="urn:microsoft.com/office/officeart/2005/8/layout/orgChart1"/>
    <dgm:cxn modelId="{58B5A9E5-E8CA-4BBB-B1C7-CFE9E1E65477}" type="presParOf" srcId="{41A09A2F-CE8A-41DA-AB33-5A6908E77074}" destId="{773FDA82-52D5-4C76-BAEE-2100D99CC826}" srcOrd="3" destOrd="0" presId="urn:microsoft.com/office/officeart/2005/8/layout/orgChart1"/>
    <dgm:cxn modelId="{848312EC-AC5B-4AC3-B746-DD32A3670DB5}" type="presParOf" srcId="{773FDA82-52D5-4C76-BAEE-2100D99CC826}" destId="{9F9552EB-A9A3-4C6E-9C6F-CE28BCE9F9FA}" srcOrd="0" destOrd="0" presId="urn:microsoft.com/office/officeart/2005/8/layout/orgChart1"/>
    <dgm:cxn modelId="{58F2E387-C964-4544-B05C-23843C1A4605}" type="presParOf" srcId="{9F9552EB-A9A3-4C6E-9C6F-CE28BCE9F9FA}" destId="{6ED0876A-F968-4C36-BF4C-671B306CC531}" srcOrd="0" destOrd="0" presId="urn:microsoft.com/office/officeart/2005/8/layout/orgChart1"/>
    <dgm:cxn modelId="{C1DA8EB3-8E6B-4B3A-AFD2-C655B974B2ED}" type="presParOf" srcId="{9F9552EB-A9A3-4C6E-9C6F-CE28BCE9F9FA}" destId="{DC67CA40-1AD6-475A-9E97-C181DC28FFDD}" srcOrd="1" destOrd="0" presId="urn:microsoft.com/office/officeart/2005/8/layout/orgChart1"/>
    <dgm:cxn modelId="{226CCC99-AB10-48D0-8194-6700EFC5BD2F}" type="presParOf" srcId="{773FDA82-52D5-4C76-BAEE-2100D99CC826}" destId="{E7F04180-AD95-42F2-9FC8-608B5A770D38}" srcOrd="1" destOrd="0" presId="urn:microsoft.com/office/officeart/2005/8/layout/orgChart1"/>
    <dgm:cxn modelId="{0CCE56E8-D784-4314-BDF2-8E8D4770BBA9}" type="presParOf" srcId="{773FDA82-52D5-4C76-BAEE-2100D99CC826}" destId="{9C4B2989-D6E2-4D98-9F46-19675ACDA0A6}" srcOrd="2" destOrd="0" presId="urn:microsoft.com/office/officeart/2005/8/layout/orgChart1"/>
    <dgm:cxn modelId="{0BDD98CD-4F8B-4AEB-80D4-CFCE8ED7DA37}" type="presParOf" srcId="{41A09A2F-CE8A-41DA-AB33-5A6908E77074}" destId="{92613FB6-A951-4333-B30A-A18F2F781731}" srcOrd="4" destOrd="0" presId="urn:microsoft.com/office/officeart/2005/8/layout/orgChart1"/>
    <dgm:cxn modelId="{D691DE68-AB51-49C7-8805-DE9478D053D7}" type="presParOf" srcId="{41A09A2F-CE8A-41DA-AB33-5A6908E77074}" destId="{6EBA0F2C-93C6-496F-9E1F-34C8813DE44C}" srcOrd="5" destOrd="0" presId="urn:microsoft.com/office/officeart/2005/8/layout/orgChart1"/>
    <dgm:cxn modelId="{5670D95D-A653-46B6-86AD-9A976C1A2C0F}" type="presParOf" srcId="{6EBA0F2C-93C6-496F-9E1F-34C8813DE44C}" destId="{3A43D479-9FF4-4585-B9B7-F755AF094ACC}" srcOrd="0" destOrd="0" presId="urn:microsoft.com/office/officeart/2005/8/layout/orgChart1"/>
    <dgm:cxn modelId="{4117A893-A17F-4D5F-9359-33B87522B05E}" type="presParOf" srcId="{3A43D479-9FF4-4585-B9B7-F755AF094ACC}" destId="{E926F05D-56F1-4AE6-B805-25D76E6EB3B3}" srcOrd="0" destOrd="0" presId="urn:microsoft.com/office/officeart/2005/8/layout/orgChart1"/>
    <dgm:cxn modelId="{7C4CDCBE-9AD1-44D1-A8DA-D2AA77309F02}" type="presParOf" srcId="{3A43D479-9FF4-4585-B9B7-F755AF094ACC}" destId="{4A19A050-38A4-4D3A-9B23-3F7F4C97DD40}" srcOrd="1" destOrd="0" presId="urn:microsoft.com/office/officeart/2005/8/layout/orgChart1"/>
    <dgm:cxn modelId="{BD4B57FD-5650-461D-9C4D-BC48F15D218E}" type="presParOf" srcId="{6EBA0F2C-93C6-496F-9E1F-34C8813DE44C}" destId="{BDEBE907-9A7F-4ECC-BD9C-74C207ADB082}" srcOrd="1" destOrd="0" presId="urn:microsoft.com/office/officeart/2005/8/layout/orgChart1"/>
    <dgm:cxn modelId="{7B2612F8-47A3-4534-9EAF-42E32E2E7102}" type="presParOf" srcId="{6EBA0F2C-93C6-496F-9E1F-34C8813DE44C}" destId="{CB14C9F9-F85F-409A-832C-A67653C8C945}" srcOrd="2" destOrd="0" presId="urn:microsoft.com/office/officeart/2005/8/layout/orgChart1"/>
    <dgm:cxn modelId="{D7F83CD0-6CA2-451E-9AC3-F663810FF8EF}" type="presParOf" srcId="{1F7EEA9C-9BBB-47E3-B709-5F50B67C7BA8}" destId="{4E035C65-E117-4034-93B5-FE22E1CF332E}" srcOrd="2" destOrd="0" presId="urn:microsoft.com/office/officeart/2005/8/layout/orgChar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49341B-D472-4321-9C91-53B299203F9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D97AFC1E-47EB-4761-8270-4D601DE1486C}">
      <dgm:prSet phldrT="[Text]" custT="1"/>
      <dgm:spPr/>
      <dgm:t>
        <a:bodyPr/>
        <a:lstStyle/>
        <a:p>
          <a:r>
            <a:rPr lang="en-GB" sz="2000" dirty="0" smtClean="0">
              <a:latin typeface="Arial" panose="020B0604020202020204" pitchFamily="34" charset="0"/>
              <a:cs typeface="Arial" panose="020B0604020202020204" pitchFamily="34" charset="0"/>
            </a:rPr>
            <a:t>Wants</a:t>
          </a:r>
          <a:endParaRPr lang="en-GB" sz="2000" dirty="0">
            <a:latin typeface="Arial" panose="020B0604020202020204" pitchFamily="34" charset="0"/>
            <a:cs typeface="Arial" panose="020B0604020202020204" pitchFamily="34" charset="0"/>
          </a:endParaRPr>
        </a:p>
      </dgm:t>
    </dgm:pt>
    <dgm:pt modelId="{839AF6D9-16D9-4F16-B564-43056F2FD695}" type="parTrans" cxnId="{8D04F871-C4A9-4C18-8747-AAEC9C3ABC2E}">
      <dgm:prSet/>
      <dgm:spPr/>
      <dgm:t>
        <a:bodyPr/>
        <a:lstStyle/>
        <a:p>
          <a:endParaRPr lang="en-GB"/>
        </a:p>
      </dgm:t>
    </dgm:pt>
    <dgm:pt modelId="{B51A1670-F307-4248-8A73-9C844FD5CFE4}" type="sibTrans" cxnId="{8D04F871-C4A9-4C18-8747-AAEC9C3ABC2E}">
      <dgm:prSet/>
      <dgm:spPr/>
      <dgm:t>
        <a:bodyPr/>
        <a:lstStyle/>
        <a:p>
          <a:endParaRPr lang="en-GB"/>
        </a:p>
      </dgm:t>
    </dgm:pt>
    <dgm:pt modelId="{E8B10AA0-9724-4A52-8C91-6F6883E633CA}">
      <dgm:prSet phldrT="[Text]" custT="1"/>
      <dgm:spPr/>
      <dgm:t>
        <a:bodyPr/>
        <a:lstStyle/>
        <a:p>
          <a:r>
            <a:rPr lang="en-GB" sz="2000" dirty="0" smtClean="0">
              <a:latin typeface="Arial" panose="020B0604020202020204" pitchFamily="34" charset="0"/>
              <a:cs typeface="Arial" panose="020B0604020202020204" pitchFamily="34" charset="0"/>
            </a:rPr>
            <a:t>Clothing</a:t>
          </a:r>
          <a:endParaRPr lang="en-GB" sz="2000" dirty="0">
            <a:latin typeface="Arial" panose="020B0604020202020204" pitchFamily="34" charset="0"/>
            <a:cs typeface="Arial" panose="020B0604020202020204" pitchFamily="34" charset="0"/>
          </a:endParaRPr>
        </a:p>
      </dgm:t>
    </dgm:pt>
    <dgm:pt modelId="{3A65D009-BAB0-4625-8A30-D2359BBC3291}" type="parTrans" cxnId="{E5A9D003-1D42-4776-A7D1-FE931B4BD6CB}">
      <dgm:prSet/>
      <dgm:spPr/>
      <dgm:t>
        <a:bodyPr/>
        <a:lstStyle/>
        <a:p>
          <a:endParaRPr lang="en-GB"/>
        </a:p>
      </dgm:t>
    </dgm:pt>
    <dgm:pt modelId="{06F5CC66-0108-4EE5-ABE1-55DB7DA204B7}" type="sibTrans" cxnId="{E5A9D003-1D42-4776-A7D1-FE931B4BD6CB}">
      <dgm:prSet/>
      <dgm:spPr/>
      <dgm:t>
        <a:bodyPr/>
        <a:lstStyle/>
        <a:p>
          <a:endParaRPr lang="en-GB"/>
        </a:p>
      </dgm:t>
    </dgm:pt>
    <dgm:pt modelId="{9DF35327-CE22-4079-B571-BD4AF8DDE05D}">
      <dgm:prSet phldrT="[Text]" custT="1"/>
      <dgm:spPr/>
      <dgm:t>
        <a:bodyPr/>
        <a:lstStyle/>
        <a:p>
          <a:r>
            <a:rPr lang="en-GB" sz="2000" dirty="0" smtClean="0">
              <a:latin typeface="Arial" panose="020B0604020202020204" pitchFamily="34" charset="0"/>
              <a:cs typeface="Arial" panose="020B0604020202020204" pitchFamily="34" charset="0"/>
            </a:rPr>
            <a:t>Shelter</a:t>
          </a:r>
          <a:endParaRPr lang="en-GB" sz="2000" dirty="0">
            <a:latin typeface="Arial" panose="020B0604020202020204" pitchFamily="34" charset="0"/>
            <a:cs typeface="Arial" panose="020B0604020202020204" pitchFamily="34" charset="0"/>
          </a:endParaRPr>
        </a:p>
      </dgm:t>
    </dgm:pt>
    <dgm:pt modelId="{6E7111C3-B886-4161-8CB8-468BFAA07602}" type="parTrans" cxnId="{8EB3A1D3-C61B-41E8-8C8D-46BB21F32FEE}">
      <dgm:prSet/>
      <dgm:spPr/>
      <dgm:t>
        <a:bodyPr/>
        <a:lstStyle/>
        <a:p>
          <a:endParaRPr lang="en-GB"/>
        </a:p>
      </dgm:t>
    </dgm:pt>
    <dgm:pt modelId="{5228C7A3-EAF0-4433-9CBD-12A4F949DE40}" type="sibTrans" cxnId="{8EB3A1D3-C61B-41E8-8C8D-46BB21F32FEE}">
      <dgm:prSet/>
      <dgm:spPr/>
      <dgm:t>
        <a:bodyPr/>
        <a:lstStyle/>
        <a:p>
          <a:endParaRPr lang="en-GB"/>
        </a:p>
      </dgm:t>
    </dgm:pt>
    <dgm:pt modelId="{D555AD72-10C2-47B5-A227-57A84C01E5C1}">
      <dgm:prSet phldrT="[Text]" custT="1"/>
      <dgm:spPr/>
      <dgm:t>
        <a:bodyPr/>
        <a:lstStyle/>
        <a:p>
          <a:r>
            <a:rPr lang="en-GB" sz="2000" dirty="0" smtClean="0">
              <a:latin typeface="Arial" panose="020B0604020202020204" pitchFamily="34" charset="0"/>
              <a:cs typeface="Arial" panose="020B0604020202020204" pitchFamily="34" charset="0"/>
            </a:rPr>
            <a:t>Food</a:t>
          </a:r>
          <a:endParaRPr lang="en-GB" sz="2000" dirty="0">
            <a:latin typeface="Arial" panose="020B0604020202020204" pitchFamily="34" charset="0"/>
            <a:cs typeface="Arial" panose="020B0604020202020204" pitchFamily="34" charset="0"/>
          </a:endParaRPr>
        </a:p>
      </dgm:t>
    </dgm:pt>
    <dgm:pt modelId="{E4C5B6D7-682E-4718-A939-03F93E2A821F}" type="parTrans" cxnId="{1799BC6F-844B-48C6-82A7-FE3F7CC069A0}">
      <dgm:prSet/>
      <dgm:spPr/>
      <dgm:t>
        <a:bodyPr/>
        <a:lstStyle/>
        <a:p>
          <a:endParaRPr lang="en-GB"/>
        </a:p>
      </dgm:t>
    </dgm:pt>
    <dgm:pt modelId="{28CEC1E3-ACBC-4C6E-9B11-D30F4E856B24}" type="sibTrans" cxnId="{1799BC6F-844B-48C6-82A7-FE3F7CC069A0}">
      <dgm:prSet/>
      <dgm:spPr/>
      <dgm:t>
        <a:bodyPr/>
        <a:lstStyle/>
        <a:p>
          <a:endParaRPr lang="en-GB"/>
        </a:p>
      </dgm:t>
    </dgm:pt>
    <dgm:pt modelId="{25B3AC05-CCC4-4758-B84F-64DA7063CDAB}">
      <dgm:prSet phldrT="[Text]" custT="1"/>
      <dgm:spPr/>
      <dgm:t>
        <a:bodyPr/>
        <a:lstStyle/>
        <a:p>
          <a:r>
            <a:rPr lang="en-GB" sz="2000" dirty="0" smtClean="0">
              <a:latin typeface="Arial" panose="020B0604020202020204" pitchFamily="34" charset="0"/>
              <a:cs typeface="Arial" panose="020B0604020202020204" pitchFamily="34" charset="0"/>
            </a:rPr>
            <a:t>Jeans</a:t>
          </a:r>
          <a:endParaRPr lang="en-GB" sz="2000" dirty="0">
            <a:latin typeface="Arial" panose="020B0604020202020204" pitchFamily="34" charset="0"/>
            <a:cs typeface="Arial" panose="020B0604020202020204" pitchFamily="34" charset="0"/>
          </a:endParaRPr>
        </a:p>
      </dgm:t>
    </dgm:pt>
    <dgm:pt modelId="{77D0AE01-D9E1-49D8-AE31-B7F6594FEAAF}" type="parTrans" cxnId="{D2728947-C90C-4A0A-9EC3-BDC8E69DA73E}">
      <dgm:prSet/>
      <dgm:spPr/>
      <dgm:t>
        <a:bodyPr/>
        <a:lstStyle/>
        <a:p>
          <a:endParaRPr lang="en-GB"/>
        </a:p>
      </dgm:t>
    </dgm:pt>
    <dgm:pt modelId="{787A3FF6-3E15-47A3-B51C-B1C0B3F76247}" type="sibTrans" cxnId="{D2728947-C90C-4A0A-9EC3-BDC8E69DA73E}">
      <dgm:prSet/>
      <dgm:spPr/>
      <dgm:t>
        <a:bodyPr/>
        <a:lstStyle/>
        <a:p>
          <a:endParaRPr lang="en-GB"/>
        </a:p>
      </dgm:t>
    </dgm:pt>
    <dgm:pt modelId="{C4B6DC72-02B5-4C8B-BF99-04A71F06B8C3}">
      <dgm:prSet phldrT="[Text]" custT="1"/>
      <dgm:spPr/>
      <dgm:t>
        <a:bodyPr/>
        <a:lstStyle/>
        <a:p>
          <a:r>
            <a:rPr lang="en-GB" sz="2000" dirty="0" smtClean="0">
              <a:latin typeface="Arial" panose="020B0604020202020204" pitchFamily="34" charset="0"/>
              <a:cs typeface="Arial" panose="020B0604020202020204" pitchFamily="34" charset="0"/>
            </a:rPr>
            <a:t>Party Dresses</a:t>
          </a:r>
          <a:endParaRPr lang="en-GB" sz="2000" dirty="0">
            <a:latin typeface="Arial" panose="020B0604020202020204" pitchFamily="34" charset="0"/>
            <a:cs typeface="Arial" panose="020B0604020202020204" pitchFamily="34" charset="0"/>
          </a:endParaRPr>
        </a:p>
      </dgm:t>
    </dgm:pt>
    <dgm:pt modelId="{CEAC96CA-2DD6-4875-A8F2-DD371ED40C21}" type="parTrans" cxnId="{2108DEC3-8561-4792-BBE9-6CAADCA3FA8B}">
      <dgm:prSet/>
      <dgm:spPr/>
      <dgm:t>
        <a:bodyPr/>
        <a:lstStyle/>
        <a:p>
          <a:endParaRPr lang="en-GB"/>
        </a:p>
      </dgm:t>
    </dgm:pt>
    <dgm:pt modelId="{2C3E1C2A-F5CF-4231-88E5-6794265562B1}" type="sibTrans" cxnId="{2108DEC3-8561-4792-BBE9-6CAADCA3FA8B}">
      <dgm:prSet/>
      <dgm:spPr/>
      <dgm:t>
        <a:bodyPr/>
        <a:lstStyle/>
        <a:p>
          <a:endParaRPr lang="en-GB"/>
        </a:p>
      </dgm:t>
    </dgm:pt>
    <dgm:pt modelId="{E65852D3-3B6D-41D1-B09D-B10658E6C3AB}">
      <dgm:prSet phldrT="[Text]" custT="1"/>
      <dgm:spPr/>
      <dgm:t>
        <a:bodyPr/>
        <a:lstStyle/>
        <a:p>
          <a:r>
            <a:rPr lang="en-GB" sz="2000" dirty="0" smtClean="0">
              <a:latin typeface="Arial" panose="020B0604020202020204" pitchFamily="34" charset="0"/>
              <a:cs typeface="Arial" panose="020B0604020202020204" pitchFamily="34" charset="0"/>
            </a:rPr>
            <a:t>House</a:t>
          </a:r>
          <a:endParaRPr lang="en-GB" sz="2000" dirty="0">
            <a:latin typeface="Arial" panose="020B0604020202020204" pitchFamily="34" charset="0"/>
            <a:cs typeface="Arial" panose="020B0604020202020204" pitchFamily="34" charset="0"/>
          </a:endParaRPr>
        </a:p>
      </dgm:t>
    </dgm:pt>
    <dgm:pt modelId="{EE3C96A0-665A-4C10-AE7D-22B70E60FFD4}" type="parTrans" cxnId="{A8F0F20D-B26E-484F-84AC-712364F6698E}">
      <dgm:prSet/>
      <dgm:spPr/>
      <dgm:t>
        <a:bodyPr/>
        <a:lstStyle/>
        <a:p>
          <a:endParaRPr lang="en-GB"/>
        </a:p>
      </dgm:t>
    </dgm:pt>
    <dgm:pt modelId="{4D0138E4-7627-41A3-9873-055449A77170}" type="sibTrans" cxnId="{A8F0F20D-B26E-484F-84AC-712364F6698E}">
      <dgm:prSet/>
      <dgm:spPr/>
      <dgm:t>
        <a:bodyPr/>
        <a:lstStyle/>
        <a:p>
          <a:endParaRPr lang="en-GB"/>
        </a:p>
      </dgm:t>
    </dgm:pt>
    <dgm:pt modelId="{26955BB7-8203-4FE2-95A5-0128E3D813E8}">
      <dgm:prSet phldrT="[Text]" custT="1"/>
      <dgm:spPr/>
      <dgm:t>
        <a:bodyPr/>
        <a:lstStyle/>
        <a:p>
          <a:r>
            <a:rPr lang="en-GB" sz="2000" dirty="0" smtClean="0">
              <a:latin typeface="Arial" panose="020B0604020202020204" pitchFamily="34" charset="0"/>
              <a:cs typeface="Arial" panose="020B0604020202020204" pitchFamily="34" charset="0"/>
            </a:rPr>
            <a:t>Apartment</a:t>
          </a:r>
          <a:endParaRPr lang="en-GB" sz="2000" dirty="0">
            <a:latin typeface="Arial" panose="020B0604020202020204" pitchFamily="34" charset="0"/>
            <a:cs typeface="Arial" panose="020B0604020202020204" pitchFamily="34" charset="0"/>
          </a:endParaRPr>
        </a:p>
      </dgm:t>
    </dgm:pt>
    <dgm:pt modelId="{434092D2-ECF7-4BC2-A23F-CBAFE9FF7D61}" type="parTrans" cxnId="{2ADED265-2A33-4257-8466-581344FFFB6F}">
      <dgm:prSet/>
      <dgm:spPr/>
      <dgm:t>
        <a:bodyPr/>
        <a:lstStyle/>
        <a:p>
          <a:endParaRPr lang="en-GB"/>
        </a:p>
      </dgm:t>
    </dgm:pt>
    <dgm:pt modelId="{2AF0F9CC-FCC5-462E-96C2-F38149669A09}" type="sibTrans" cxnId="{2ADED265-2A33-4257-8466-581344FFFB6F}">
      <dgm:prSet/>
      <dgm:spPr/>
      <dgm:t>
        <a:bodyPr/>
        <a:lstStyle/>
        <a:p>
          <a:endParaRPr lang="en-GB"/>
        </a:p>
      </dgm:t>
    </dgm:pt>
    <dgm:pt modelId="{2214365F-3C08-44AC-93E6-835D7108A026}">
      <dgm:prSet phldrT="[Text]" custT="1"/>
      <dgm:spPr/>
      <dgm:t>
        <a:bodyPr/>
        <a:lstStyle/>
        <a:p>
          <a:r>
            <a:rPr lang="en-GB" sz="2000" dirty="0" smtClean="0">
              <a:latin typeface="Arial" panose="020B0604020202020204" pitchFamily="34" charset="0"/>
              <a:cs typeface="Arial" panose="020B0604020202020204" pitchFamily="34" charset="0"/>
            </a:rPr>
            <a:t>Burger</a:t>
          </a:r>
          <a:endParaRPr lang="en-GB" sz="2000" dirty="0">
            <a:latin typeface="Arial" panose="020B0604020202020204" pitchFamily="34" charset="0"/>
            <a:cs typeface="Arial" panose="020B0604020202020204" pitchFamily="34" charset="0"/>
          </a:endParaRPr>
        </a:p>
      </dgm:t>
    </dgm:pt>
    <dgm:pt modelId="{525E6F18-E11A-45B5-867A-6DFFF2963E7E}" type="parTrans" cxnId="{330C5AD1-8240-4495-9BA6-95FB6C9E8768}">
      <dgm:prSet/>
      <dgm:spPr/>
      <dgm:t>
        <a:bodyPr/>
        <a:lstStyle/>
        <a:p>
          <a:endParaRPr lang="en-GB"/>
        </a:p>
      </dgm:t>
    </dgm:pt>
    <dgm:pt modelId="{2B6C99E8-ED83-47C8-AD8E-7450562E9D27}" type="sibTrans" cxnId="{330C5AD1-8240-4495-9BA6-95FB6C9E8768}">
      <dgm:prSet/>
      <dgm:spPr/>
      <dgm:t>
        <a:bodyPr/>
        <a:lstStyle/>
        <a:p>
          <a:endParaRPr lang="en-GB"/>
        </a:p>
      </dgm:t>
    </dgm:pt>
    <dgm:pt modelId="{FC3940F4-385C-45B8-A717-C442BA1DABD6}">
      <dgm:prSet phldrT="[Text]" custT="1"/>
      <dgm:spPr/>
      <dgm:t>
        <a:bodyPr/>
        <a:lstStyle/>
        <a:p>
          <a:r>
            <a:rPr lang="en-GB" sz="2000" dirty="0" smtClean="0">
              <a:latin typeface="Arial" panose="020B0604020202020204" pitchFamily="34" charset="0"/>
              <a:cs typeface="Arial" panose="020B0604020202020204" pitchFamily="34" charset="0"/>
            </a:rPr>
            <a:t>Pizza</a:t>
          </a:r>
          <a:endParaRPr lang="en-GB" sz="2000" dirty="0">
            <a:latin typeface="Arial" panose="020B0604020202020204" pitchFamily="34" charset="0"/>
            <a:cs typeface="Arial" panose="020B0604020202020204" pitchFamily="34" charset="0"/>
          </a:endParaRPr>
        </a:p>
      </dgm:t>
    </dgm:pt>
    <dgm:pt modelId="{43996993-58E1-4CFB-B1D0-CBA47DBCE3B4}" type="parTrans" cxnId="{9E8BB2B7-9A71-4D6E-A9C1-397227EDDC09}">
      <dgm:prSet/>
      <dgm:spPr/>
      <dgm:t>
        <a:bodyPr/>
        <a:lstStyle/>
        <a:p>
          <a:endParaRPr lang="en-GB"/>
        </a:p>
      </dgm:t>
    </dgm:pt>
    <dgm:pt modelId="{8B2B33F2-3200-4972-A3BE-9E60610D5335}" type="sibTrans" cxnId="{9E8BB2B7-9A71-4D6E-A9C1-397227EDDC09}">
      <dgm:prSet/>
      <dgm:spPr/>
      <dgm:t>
        <a:bodyPr/>
        <a:lstStyle/>
        <a:p>
          <a:endParaRPr lang="en-GB"/>
        </a:p>
      </dgm:t>
    </dgm:pt>
    <dgm:pt modelId="{27DF98EE-D9CF-4E46-B3B5-7FDCF9BDAE83}" type="pres">
      <dgm:prSet presAssocID="{C249341B-D472-4321-9C91-53B299203F92}" presName="hierChild1" presStyleCnt="0">
        <dgm:presLayoutVars>
          <dgm:orgChart val="1"/>
          <dgm:chPref val="1"/>
          <dgm:dir/>
          <dgm:animOne val="branch"/>
          <dgm:animLvl val="lvl"/>
          <dgm:resizeHandles/>
        </dgm:presLayoutVars>
      </dgm:prSet>
      <dgm:spPr/>
      <dgm:t>
        <a:bodyPr/>
        <a:lstStyle/>
        <a:p>
          <a:endParaRPr lang="en-GB"/>
        </a:p>
      </dgm:t>
    </dgm:pt>
    <dgm:pt modelId="{1F7EEA9C-9BBB-47E3-B709-5F50B67C7BA8}" type="pres">
      <dgm:prSet presAssocID="{D97AFC1E-47EB-4761-8270-4D601DE1486C}" presName="hierRoot1" presStyleCnt="0">
        <dgm:presLayoutVars>
          <dgm:hierBranch val="init"/>
        </dgm:presLayoutVars>
      </dgm:prSet>
      <dgm:spPr/>
    </dgm:pt>
    <dgm:pt modelId="{3F3F9A50-E6E4-4CC5-8431-21CD17EB8598}" type="pres">
      <dgm:prSet presAssocID="{D97AFC1E-47EB-4761-8270-4D601DE1486C}" presName="rootComposite1" presStyleCnt="0"/>
      <dgm:spPr/>
    </dgm:pt>
    <dgm:pt modelId="{FBF39A1D-896B-4575-9647-A2047D946D24}" type="pres">
      <dgm:prSet presAssocID="{D97AFC1E-47EB-4761-8270-4D601DE1486C}" presName="rootText1" presStyleLbl="node0" presStyleIdx="0" presStyleCnt="1" custScaleX="112472">
        <dgm:presLayoutVars>
          <dgm:chPref val="3"/>
        </dgm:presLayoutVars>
      </dgm:prSet>
      <dgm:spPr/>
      <dgm:t>
        <a:bodyPr/>
        <a:lstStyle/>
        <a:p>
          <a:endParaRPr lang="en-GB"/>
        </a:p>
      </dgm:t>
    </dgm:pt>
    <dgm:pt modelId="{EC5DD374-B5B0-44A1-B2D8-EC8BF35238AA}" type="pres">
      <dgm:prSet presAssocID="{D97AFC1E-47EB-4761-8270-4D601DE1486C}" presName="rootConnector1" presStyleLbl="node1" presStyleIdx="0" presStyleCnt="0"/>
      <dgm:spPr/>
      <dgm:t>
        <a:bodyPr/>
        <a:lstStyle/>
        <a:p>
          <a:endParaRPr lang="en-GB"/>
        </a:p>
      </dgm:t>
    </dgm:pt>
    <dgm:pt modelId="{41A09A2F-CE8A-41DA-AB33-5A6908E77074}" type="pres">
      <dgm:prSet presAssocID="{D97AFC1E-47EB-4761-8270-4D601DE1486C}" presName="hierChild2" presStyleCnt="0"/>
      <dgm:spPr/>
    </dgm:pt>
    <dgm:pt modelId="{CCA214C6-3972-4A32-8085-84D80D688A58}" type="pres">
      <dgm:prSet presAssocID="{3A65D009-BAB0-4625-8A30-D2359BBC3291}" presName="Name37" presStyleLbl="parChTrans1D2" presStyleIdx="0" presStyleCnt="3"/>
      <dgm:spPr/>
      <dgm:t>
        <a:bodyPr/>
        <a:lstStyle/>
        <a:p>
          <a:endParaRPr lang="en-GB"/>
        </a:p>
      </dgm:t>
    </dgm:pt>
    <dgm:pt modelId="{9A8F0C53-9FC6-4792-8D93-716833A832AB}" type="pres">
      <dgm:prSet presAssocID="{E8B10AA0-9724-4A52-8C91-6F6883E633CA}" presName="hierRoot2" presStyleCnt="0">
        <dgm:presLayoutVars>
          <dgm:hierBranch val="init"/>
        </dgm:presLayoutVars>
      </dgm:prSet>
      <dgm:spPr/>
    </dgm:pt>
    <dgm:pt modelId="{914A7653-836C-40B6-A356-CCC68AD8A081}" type="pres">
      <dgm:prSet presAssocID="{E8B10AA0-9724-4A52-8C91-6F6883E633CA}" presName="rootComposite" presStyleCnt="0"/>
      <dgm:spPr/>
    </dgm:pt>
    <dgm:pt modelId="{C3F85CD6-DD73-4D08-B3A7-501DD20A315C}" type="pres">
      <dgm:prSet presAssocID="{E8B10AA0-9724-4A52-8C91-6F6883E633CA}" presName="rootText" presStyleLbl="node2" presStyleIdx="0" presStyleCnt="3" custScaleX="112472" custLinFactNeighborX="-43662">
        <dgm:presLayoutVars>
          <dgm:chPref val="3"/>
        </dgm:presLayoutVars>
      </dgm:prSet>
      <dgm:spPr/>
      <dgm:t>
        <a:bodyPr/>
        <a:lstStyle/>
        <a:p>
          <a:endParaRPr lang="en-GB"/>
        </a:p>
      </dgm:t>
    </dgm:pt>
    <dgm:pt modelId="{BD106186-9CB8-41DC-A016-5D1CD1F3DEB6}" type="pres">
      <dgm:prSet presAssocID="{E8B10AA0-9724-4A52-8C91-6F6883E633CA}" presName="rootConnector" presStyleLbl="node2" presStyleIdx="0" presStyleCnt="3"/>
      <dgm:spPr/>
      <dgm:t>
        <a:bodyPr/>
        <a:lstStyle/>
        <a:p>
          <a:endParaRPr lang="en-GB"/>
        </a:p>
      </dgm:t>
    </dgm:pt>
    <dgm:pt modelId="{1C780C92-546C-40CA-BE16-726C530646AE}" type="pres">
      <dgm:prSet presAssocID="{E8B10AA0-9724-4A52-8C91-6F6883E633CA}" presName="hierChild4" presStyleCnt="0"/>
      <dgm:spPr/>
    </dgm:pt>
    <dgm:pt modelId="{C57C8928-9438-48EB-8BD7-3C01243DC8A8}" type="pres">
      <dgm:prSet presAssocID="{77D0AE01-D9E1-49D8-AE31-B7F6594FEAAF}" presName="Name37" presStyleLbl="parChTrans1D3" presStyleIdx="0" presStyleCnt="6"/>
      <dgm:spPr/>
      <dgm:t>
        <a:bodyPr/>
        <a:lstStyle/>
        <a:p>
          <a:endParaRPr lang="en-GB"/>
        </a:p>
      </dgm:t>
    </dgm:pt>
    <dgm:pt modelId="{2E7D3868-2696-4557-9403-B0B5C08BD1B2}" type="pres">
      <dgm:prSet presAssocID="{25B3AC05-CCC4-4758-B84F-64DA7063CDAB}" presName="hierRoot2" presStyleCnt="0">
        <dgm:presLayoutVars>
          <dgm:hierBranch val="init"/>
        </dgm:presLayoutVars>
      </dgm:prSet>
      <dgm:spPr/>
    </dgm:pt>
    <dgm:pt modelId="{FCF4030F-7380-4729-A70F-D74453452A27}" type="pres">
      <dgm:prSet presAssocID="{25B3AC05-CCC4-4758-B84F-64DA7063CDAB}" presName="rootComposite" presStyleCnt="0"/>
      <dgm:spPr/>
    </dgm:pt>
    <dgm:pt modelId="{6A017BEE-ECB4-4EE1-8912-D78CE41221AF}" type="pres">
      <dgm:prSet presAssocID="{25B3AC05-CCC4-4758-B84F-64DA7063CDAB}" presName="rootText" presStyleLbl="node3" presStyleIdx="0" presStyleCnt="6" custScaleX="112472" custLinFactNeighborX="-13095">
        <dgm:presLayoutVars>
          <dgm:chPref val="3"/>
        </dgm:presLayoutVars>
      </dgm:prSet>
      <dgm:spPr/>
      <dgm:t>
        <a:bodyPr/>
        <a:lstStyle/>
        <a:p>
          <a:endParaRPr lang="en-GB"/>
        </a:p>
      </dgm:t>
    </dgm:pt>
    <dgm:pt modelId="{DED24B32-5716-4275-8038-9B069ABDDC39}" type="pres">
      <dgm:prSet presAssocID="{25B3AC05-CCC4-4758-B84F-64DA7063CDAB}" presName="rootConnector" presStyleLbl="node3" presStyleIdx="0" presStyleCnt="6"/>
      <dgm:spPr/>
      <dgm:t>
        <a:bodyPr/>
        <a:lstStyle/>
        <a:p>
          <a:endParaRPr lang="en-GB"/>
        </a:p>
      </dgm:t>
    </dgm:pt>
    <dgm:pt modelId="{E141A63B-0C03-405F-A6B8-0011FE0C7BC0}" type="pres">
      <dgm:prSet presAssocID="{25B3AC05-CCC4-4758-B84F-64DA7063CDAB}" presName="hierChild4" presStyleCnt="0"/>
      <dgm:spPr/>
    </dgm:pt>
    <dgm:pt modelId="{5EE4E7B1-1B9E-4B9D-8817-2A90885C1699}" type="pres">
      <dgm:prSet presAssocID="{25B3AC05-CCC4-4758-B84F-64DA7063CDAB}" presName="hierChild5" presStyleCnt="0"/>
      <dgm:spPr/>
    </dgm:pt>
    <dgm:pt modelId="{39EC65EC-B452-4C0A-853F-A1CFAF15BA00}" type="pres">
      <dgm:prSet presAssocID="{CEAC96CA-2DD6-4875-A8F2-DD371ED40C21}" presName="Name37" presStyleLbl="parChTrans1D3" presStyleIdx="1" presStyleCnt="6"/>
      <dgm:spPr/>
      <dgm:t>
        <a:bodyPr/>
        <a:lstStyle/>
        <a:p>
          <a:endParaRPr lang="en-GB"/>
        </a:p>
      </dgm:t>
    </dgm:pt>
    <dgm:pt modelId="{1E1D411F-3917-479F-9CA5-C8DFF7F092D8}" type="pres">
      <dgm:prSet presAssocID="{C4B6DC72-02B5-4C8B-BF99-04A71F06B8C3}" presName="hierRoot2" presStyleCnt="0">
        <dgm:presLayoutVars>
          <dgm:hierBranch val="init"/>
        </dgm:presLayoutVars>
      </dgm:prSet>
      <dgm:spPr/>
    </dgm:pt>
    <dgm:pt modelId="{CA46F2BD-07E6-49A8-B9AE-C4020F7EA992}" type="pres">
      <dgm:prSet presAssocID="{C4B6DC72-02B5-4C8B-BF99-04A71F06B8C3}" presName="rootComposite" presStyleCnt="0"/>
      <dgm:spPr/>
    </dgm:pt>
    <dgm:pt modelId="{72B37EB7-184F-4CC2-A6B4-B769CB77B654}" type="pres">
      <dgm:prSet presAssocID="{C4B6DC72-02B5-4C8B-BF99-04A71F06B8C3}" presName="rootText" presStyleLbl="node3" presStyleIdx="1" presStyleCnt="6" custScaleX="135099" custLinFactNeighborX="-13095">
        <dgm:presLayoutVars>
          <dgm:chPref val="3"/>
        </dgm:presLayoutVars>
      </dgm:prSet>
      <dgm:spPr/>
      <dgm:t>
        <a:bodyPr/>
        <a:lstStyle/>
        <a:p>
          <a:endParaRPr lang="en-GB"/>
        </a:p>
      </dgm:t>
    </dgm:pt>
    <dgm:pt modelId="{26C9D997-DD3B-458E-B97A-375B50B50752}" type="pres">
      <dgm:prSet presAssocID="{C4B6DC72-02B5-4C8B-BF99-04A71F06B8C3}" presName="rootConnector" presStyleLbl="node3" presStyleIdx="1" presStyleCnt="6"/>
      <dgm:spPr/>
      <dgm:t>
        <a:bodyPr/>
        <a:lstStyle/>
        <a:p>
          <a:endParaRPr lang="en-GB"/>
        </a:p>
      </dgm:t>
    </dgm:pt>
    <dgm:pt modelId="{D37DEC01-549D-4742-B51C-D1A4590F6302}" type="pres">
      <dgm:prSet presAssocID="{C4B6DC72-02B5-4C8B-BF99-04A71F06B8C3}" presName="hierChild4" presStyleCnt="0"/>
      <dgm:spPr/>
    </dgm:pt>
    <dgm:pt modelId="{2B253904-C3F1-458B-AD5C-40D4A076ECE0}" type="pres">
      <dgm:prSet presAssocID="{C4B6DC72-02B5-4C8B-BF99-04A71F06B8C3}" presName="hierChild5" presStyleCnt="0"/>
      <dgm:spPr/>
    </dgm:pt>
    <dgm:pt modelId="{05A671B9-0C8A-47D1-BC44-3AAC2841C7AA}" type="pres">
      <dgm:prSet presAssocID="{E8B10AA0-9724-4A52-8C91-6F6883E633CA}" presName="hierChild5" presStyleCnt="0"/>
      <dgm:spPr/>
    </dgm:pt>
    <dgm:pt modelId="{221DE4BA-BA2C-42F9-B7CA-EDEC8B179BE2}" type="pres">
      <dgm:prSet presAssocID="{6E7111C3-B886-4161-8CB8-468BFAA07602}" presName="Name37" presStyleLbl="parChTrans1D2" presStyleIdx="1" presStyleCnt="3"/>
      <dgm:spPr/>
      <dgm:t>
        <a:bodyPr/>
        <a:lstStyle/>
        <a:p>
          <a:endParaRPr lang="en-GB"/>
        </a:p>
      </dgm:t>
    </dgm:pt>
    <dgm:pt modelId="{773FDA82-52D5-4C76-BAEE-2100D99CC826}" type="pres">
      <dgm:prSet presAssocID="{9DF35327-CE22-4079-B571-BD4AF8DDE05D}" presName="hierRoot2" presStyleCnt="0">
        <dgm:presLayoutVars>
          <dgm:hierBranch val="init"/>
        </dgm:presLayoutVars>
      </dgm:prSet>
      <dgm:spPr/>
    </dgm:pt>
    <dgm:pt modelId="{9F9552EB-A9A3-4C6E-9C6F-CE28BCE9F9FA}" type="pres">
      <dgm:prSet presAssocID="{9DF35327-CE22-4079-B571-BD4AF8DDE05D}" presName="rootComposite" presStyleCnt="0"/>
      <dgm:spPr/>
    </dgm:pt>
    <dgm:pt modelId="{6ED0876A-F968-4C36-BF4C-671B306CC531}" type="pres">
      <dgm:prSet presAssocID="{9DF35327-CE22-4079-B571-BD4AF8DDE05D}" presName="rootText" presStyleLbl="node2" presStyleIdx="1" presStyleCnt="3" custScaleX="112472" custLinFactNeighborX="15953">
        <dgm:presLayoutVars>
          <dgm:chPref val="3"/>
        </dgm:presLayoutVars>
      </dgm:prSet>
      <dgm:spPr/>
      <dgm:t>
        <a:bodyPr/>
        <a:lstStyle/>
        <a:p>
          <a:endParaRPr lang="en-GB"/>
        </a:p>
      </dgm:t>
    </dgm:pt>
    <dgm:pt modelId="{DC67CA40-1AD6-475A-9E97-C181DC28FFDD}" type="pres">
      <dgm:prSet presAssocID="{9DF35327-CE22-4079-B571-BD4AF8DDE05D}" presName="rootConnector" presStyleLbl="node2" presStyleIdx="1" presStyleCnt="3"/>
      <dgm:spPr/>
      <dgm:t>
        <a:bodyPr/>
        <a:lstStyle/>
        <a:p>
          <a:endParaRPr lang="en-GB"/>
        </a:p>
      </dgm:t>
    </dgm:pt>
    <dgm:pt modelId="{E7F04180-AD95-42F2-9FC8-608B5A770D38}" type="pres">
      <dgm:prSet presAssocID="{9DF35327-CE22-4079-B571-BD4AF8DDE05D}" presName="hierChild4" presStyleCnt="0"/>
      <dgm:spPr/>
    </dgm:pt>
    <dgm:pt modelId="{BFD60F7A-F70B-4666-9D08-AF3305B19B90}" type="pres">
      <dgm:prSet presAssocID="{EE3C96A0-665A-4C10-AE7D-22B70E60FFD4}" presName="Name37" presStyleLbl="parChTrans1D3" presStyleIdx="2" presStyleCnt="6"/>
      <dgm:spPr/>
      <dgm:t>
        <a:bodyPr/>
        <a:lstStyle/>
        <a:p>
          <a:endParaRPr lang="en-GB"/>
        </a:p>
      </dgm:t>
    </dgm:pt>
    <dgm:pt modelId="{09BCF7F2-90C3-4A59-B2F7-8C75535C6004}" type="pres">
      <dgm:prSet presAssocID="{E65852D3-3B6D-41D1-B09D-B10658E6C3AB}" presName="hierRoot2" presStyleCnt="0">
        <dgm:presLayoutVars>
          <dgm:hierBranch val="init"/>
        </dgm:presLayoutVars>
      </dgm:prSet>
      <dgm:spPr/>
    </dgm:pt>
    <dgm:pt modelId="{142277C4-5295-4668-97F9-88ED28B0A827}" type="pres">
      <dgm:prSet presAssocID="{E65852D3-3B6D-41D1-B09D-B10658E6C3AB}" presName="rootComposite" presStyleCnt="0"/>
      <dgm:spPr/>
    </dgm:pt>
    <dgm:pt modelId="{AB7B3E70-09C0-427C-88D1-87F1D8E1A3DE}" type="pres">
      <dgm:prSet presAssocID="{E65852D3-3B6D-41D1-B09D-B10658E6C3AB}" presName="rootText" presStyleLbl="node3" presStyleIdx="2" presStyleCnt="6" custScaleX="112472" custLinFactNeighborX="15953">
        <dgm:presLayoutVars>
          <dgm:chPref val="3"/>
        </dgm:presLayoutVars>
      </dgm:prSet>
      <dgm:spPr/>
      <dgm:t>
        <a:bodyPr/>
        <a:lstStyle/>
        <a:p>
          <a:endParaRPr lang="en-GB"/>
        </a:p>
      </dgm:t>
    </dgm:pt>
    <dgm:pt modelId="{76CAB05E-95ED-4BA9-80E1-B44848FC6F60}" type="pres">
      <dgm:prSet presAssocID="{E65852D3-3B6D-41D1-B09D-B10658E6C3AB}" presName="rootConnector" presStyleLbl="node3" presStyleIdx="2" presStyleCnt="6"/>
      <dgm:spPr/>
      <dgm:t>
        <a:bodyPr/>
        <a:lstStyle/>
        <a:p>
          <a:endParaRPr lang="en-GB"/>
        </a:p>
      </dgm:t>
    </dgm:pt>
    <dgm:pt modelId="{4117DB2F-5274-46ED-9424-EFA4AFBC85A5}" type="pres">
      <dgm:prSet presAssocID="{E65852D3-3B6D-41D1-B09D-B10658E6C3AB}" presName="hierChild4" presStyleCnt="0"/>
      <dgm:spPr/>
    </dgm:pt>
    <dgm:pt modelId="{A921E9D5-9D8E-418A-8549-88C2380714BA}" type="pres">
      <dgm:prSet presAssocID="{E65852D3-3B6D-41D1-B09D-B10658E6C3AB}" presName="hierChild5" presStyleCnt="0"/>
      <dgm:spPr/>
    </dgm:pt>
    <dgm:pt modelId="{9AD4B4DB-A0DE-4F39-9130-6D7456CAA07D}" type="pres">
      <dgm:prSet presAssocID="{434092D2-ECF7-4BC2-A23F-CBAFE9FF7D61}" presName="Name37" presStyleLbl="parChTrans1D3" presStyleIdx="3" presStyleCnt="6"/>
      <dgm:spPr/>
      <dgm:t>
        <a:bodyPr/>
        <a:lstStyle/>
        <a:p>
          <a:endParaRPr lang="en-GB"/>
        </a:p>
      </dgm:t>
    </dgm:pt>
    <dgm:pt modelId="{2EB8B508-9ABB-4CF6-BAF7-C7F4A40BF9B0}" type="pres">
      <dgm:prSet presAssocID="{26955BB7-8203-4FE2-95A5-0128E3D813E8}" presName="hierRoot2" presStyleCnt="0">
        <dgm:presLayoutVars>
          <dgm:hierBranch val="init"/>
        </dgm:presLayoutVars>
      </dgm:prSet>
      <dgm:spPr/>
    </dgm:pt>
    <dgm:pt modelId="{B47D9305-0D12-4FEE-9785-BC93E6F68876}" type="pres">
      <dgm:prSet presAssocID="{26955BB7-8203-4FE2-95A5-0128E3D813E8}" presName="rootComposite" presStyleCnt="0"/>
      <dgm:spPr/>
    </dgm:pt>
    <dgm:pt modelId="{D0AF6C06-43A1-4ED8-AEC4-278D62A54AD5}" type="pres">
      <dgm:prSet presAssocID="{26955BB7-8203-4FE2-95A5-0128E3D813E8}" presName="rootText" presStyleLbl="node3" presStyleIdx="3" presStyleCnt="6" custScaleX="112472" custLinFactNeighborX="15953">
        <dgm:presLayoutVars>
          <dgm:chPref val="3"/>
        </dgm:presLayoutVars>
      </dgm:prSet>
      <dgm:spPr/>
      <dgm:t>
        <a:bodyPr/>
        <a:lstStyle/>
        <a:p>
          <a:endParaRPr lang="en-GB"/>
        </a:p>
      </dgm:t>
    </dgm:pt>
    <dgm:pt modelId="{0F310B74-3F7A-4108-A3EF-1165A83A0835}" type="pres">
      <dgm:prSet presAssocID="{26955BB7-8203-4FE2-95A5-0128E3D813E8}" presName="rootConnector" presStyleLbl="node3" presStyleIdx="3" presStyleCnt="6"/>
      <dgm:spPr/>
      <dgm:t>
        <a:bodyPr/>
        <a:lstStyle/>
        <a:p>
          <a:endParaRPr lang="en-GB"/>
        </a:p>
      </dgm:t>
    </dgm:pt>
    <dgm:pt modelId="{7C31464C-903F-49AA-A98C-0937CEFC8964}" type="pres">
      <dgm:prSet presAssocID="{26955BB7-8203-4FE2-95A5-0128E3D813E8}" presName="hierChild4" presStyleCnt="0"/>
      <dgm:spPr/>
    </dgm:pt>
    <dgm:pt modelId="{01F43051-D87E-443A-A333-8E521FDBF614}" type="pres">
      <dgm:prSet presAssocID="{26955BB7-8203-4FE2-95A5-0128E3D813E8}" presName="hierChild5" presStyleCnt="0"/>
      <dgm:spPr/>
    </dgm:pt>
    <dgm:pt modelId="{9C4B2989-D6E2-4D98-9F46-19675ACDA0A6}" type="pres">
      <dgm:prSet presAssocID="{9DF35327-CE22-4079-B571-BD4AF8DDE05D}" presName="hierChild5" presStyleCnt="0"/>
      <dgm:spPr/>
    </dgm:pt>
    <dgm:pt modelId="{92613FB6-A951-4333-B30A-A18F2F781731}" type="pres">
      <dgm:prSet presAssocID="{E4C5B6D7-682E-4718-A939-03F93E2A821F}" presName="Name37" presStyleLbl="parChTrans1D2" presStyleIdx="2" presStyleCnt="3"/>
      <dgm:spPr/>
      <dgm:t>
        <a:bodyPr/>
        <a:lstStyle/>
        <a:p>
          <a:endParaRPr lang="en-GB"/>
        </a:p>
      </dgm:t>
    </dgm:pt>
    <dgm:pt modelId="{6EBA0F2C-93C6-496F-9E1F-34C8813DE44C}" type="pres">
      <dgm:prSet presAssocID="{D555AD72-10C2-47B5-A227-57A84C01E5C1}" presName="hierRoot2" presStyleCnt="0">
        <dgm:presLayoutVars>
          <dgm:hierBranch val="init"/>
        </dgm:presLayoutVars>
      </dgm:prSet>
      <dgm:spPr/>
    </dgm:pt>
    <dgm:pt modelId="{3A43D479-9FF4-4585-B9B7-F755AF094ACC}" type="pres">
      <dgm:prSet presAssocID="{D555AD72-10C2-47B5-A227-57A84C01E5C1}" presName="rootComposite" presStyleCnt="0"/>
      <dgm:spPr/>
    </dgm:pt>
    <dgm:pt modelId="{E926F05D-56F1-4AE6-B805-25D76E6EB3B3}" type="pres">
      <dgm:prSet presAssocID="{D555AD72-10C2-47B5-A227-57A84C01E5C1}" presName="rootText" presStyleLbl="node2" presStyleIdx="2" presStyleCnt="3" custScaleX="112472" custLinFactNeighborX="64426">
        <dgm:presLayoutVars>
          <dgm:chPref val="3"/>
        </dgm:presLayoutVars>
      </dgm:prSet>
      <dgm:spPr/>
      <dgm:t>
        <a:bodyPr/>
        <a:lstStyle/>
        <a:p>
          <a:endParaRPr lang="en-GB"/>
        </a:p>
      </dgm:t>
    </dgm:pt>
    <dgm:pt modelId="{4A19A050-38A4-4D3A-9B23-3F7F4C97DD40}" type="pres">
      <dgm:prSet presAssocID="{D555AD72-10C2-47B5-A227-57A84C01E5C1}" presName="rootConnector" presStyleLbl="node2" presStyleIdx="2" presStyleCnt="3"/>
      <dgm:spPr/>
      <dgm:t>
        <a:bodyPr/>
        <a:lstStyle/>
        <a:p>
          <a:endParaRPr lang="en-GB"/>
        </a:p>
      </dgm:t>
    </dgm:pt>
    <dgm:pt modelId="{BDEBE907-9A7F-4ECC-BD9C-74C207ADB082}" type="pres">
      <dgm:prSet presAssocID="{D555AD72-10C2-47B5-A227-57A84C01E5C1}" presName="hierChild4" presStyleCnt="0"/>
      <dgm:spPr/>
    </dgm:pt>
    <dgm:pt modelId="{5F520BC1-24F9-4305-9F47-279C1C4EC642}" type="pres">
      <dgm:prSet presAssocID="{525E6F18-E11A-45B5-867A-6DFFF2963E7E}" presName="Name37" presStyleLbl="parChTrans1D3" presStyleIdx="4" presStyleCnt="6"/>
      <dgm:spPr/>
      <dgm:t>
        <a:bodyPr/>
        <a:lstStyle/>
        <a:p>
          <a:endParaRPr lang="en-GB"/>
        </a:p>
      </dgm:t>
    </dgm:pt>
    <dgm:pt modelId="{93FDE574-8666-47CA-87D2-09FBECD8259A}" type="pres">
      <dgm:prSet presAssocID="{2214365F-3C08-44AC-93E6-835D7108A026}" presName="hierRoot2" presStyleCnt="0">
        <dgm:presLayoutVars>
          <dgm:hierBranch val="init"/>
        </dgm:presLayoutVars>
      </dgm:prSet>
      <dgm:spPr/>
    </dgm:pt>
    <dgm:pt modelId="{631AB3E9-0D5C-42A1-B999-C6C3A6A951DA}" type="pres">
      <dgm:prSet presAssocID="{2214365F-3C08-44AC-93E6-835D7108A026}" presName="rootComposite" presStyleCnt="0"/>
      <dgm:spPr/>
    </dgm:pt>
    <dgm:pt modelId="{4D987664-EB0B-42F9-ABAD-424FE89DB0DB}" type="pres">
      <dgm:prSet presAssocID="{2214365F-3C08-44AC-93E6-835D7108A026}" presName="rootText" presStyleLbl="node3" presStyleIdx="4" presStyleCnt="6" custScaleX="112472" custLinFactNeighborX="39426">
        <dgm:presLayoutVars>
          <dgm:chPref val="3"/>
        </dgm:presLayoutVars>
      </dgm:prSet>
      <dgm:spPr/>
      <dgm:t>
        <a:bodyPr/>
        <a:lstStyle/>
        <a:p>
          <a:endParaRPr lang="en-GB"/>
        </a:p>
      </dgm:t>
    </dgm:pt>
    <dgm:pt modelId="{83E5F84E-01FE-4F46-BB26-46980F04CE8D}" type="pres">
      <dgm:prSet presAssocID="{2214365F-3C08-44AC-93E6-835D7108A026}" presName="rootConnector" presStyleLbl="node3" presStyleIdx="4" presStyleCnt="6"/>
      <dgm:spPr/>
      <dgm:t>
        <a:bodyPr/>
        <a:lstStyle/>
        <a:p>
          <a:endParaRPr lang="en-GB"/>
        </a:p>
      </dgm:t>
    </dgm:pt>
    <dgm:pt modelId="{ED343FC3-E247-4CEF-B04A-D3BE46C9226B}" type="pres">
      <dgm:prSet presAssocID="{2214365F-3C08-44AC-93E6-835D7108A026}" presName="hierChild4" presStyleCnt="0"/>
      <dgm:spPr/>
    </dgm:pt>
    <dgm:pt modelId="{ACDC4775-10A4-4089-AAE3-BB0C7D0B4976}" type="pres">
      <dgm:prSet presAssocID="{2214365F-3C08-44AC-93E6-835D7108A026}" presName="hierChild5" presStyleCnt="0"/>
      <dgm:spPr/>
    </dgm:pt>
    <dgm:pt modelId="{003AD433-A6FD-4FE2-931B-E2FCD358EA9D}" type="pres">
      <dgm:prSet presAssocID="{43996993-58E1-4CFB-B1D0-CBA47DBCE3B4}" presName="Name37" presStyleLbl="parChTrans1D3" presStyleIdx="5" presStyleCnt="6"/>
      <dgm:spPr/>
      <dgm:t>
        <a:bodyPr/>
        <a:lstStyle/>
        <a:p>
          <a:endParaRPr lang="en-GB"/>
        </a:p>
      </dgm:t>
    </dgm:pt>
    <dgm:pt modelId="{239EF11B-4B4B-4BCB-ACFA-EFC1179F0499}" type="pres">
      <dgm:prSet presAssocID="{FC3940F4-385C-45B8-A717-C442BA1DABD6}" presName="hierRoot2" presStyleCnt="0">
        <dgm:presLayoutVars>
          <dgm:hierBranch val="init"/>
        </dgm:presLayoutVars>
      </dgm:prSet>
      <dgm:spPr/>
    </dgm:pt>
    <dgm:pt modelId="{4D7FE25E-2411-49CF-91C6-8C8201A00B05}" type="pres">
      <dgm:prSet presAssocID="{FC3940F4-385C-45B8-A717-C442BA1DABD6}" presName="rootComposite" presStyleCnt="0"/>
      <dgm:spPr/>
    </dgm:pt>
    <dgm:pt modelId="{B32087F7-37C2-4D1C-BECD-61E3B08A340B}" type="pres">
      <dgm:prSet presAssocID="{FC3940F4-385C-45B8-A717-C442BA1DABD6}" presName="rootText" presStyleLbl="node3" presStyleIdx="5" presStyleCnt="6" custScaleX="112472" custLinFactNeighborX="40720">
        <dgm:presLayoutVars>
          <dgm:chPref val="3"/>
        </dgm:presLayoutVars>
      </dgm:prSet>
      <dgm:spPr/>
      <dgm:t>
        <a:bodyPr/>
        <a:lstStyle/>
        <a:p>
          <a:endParaRPr lang="en-GB"/>
        </a:p>
      </dgm:t>
    </dgm:pt>
    <dgm:pt modelId="{5D9ED575-201C-4D9D-89FD-2D1A28120574}" type="pres">
      <dgm:prSet presAssocID="{FC3940F4-385C-45B8-A717-C442BA1DABD6}" presName="rootConnector" presStyleLbl="node3" presStyleIdx="5" presStyleCnt="6"/>
      <dgm:spPr/>
      <dgm:t>
        <a:bodyPr/>
        <a:lstStyle/>
        <a:p>
          <a:endParaRPr lang="en-GB"/>
        </a:p>
      </dgm:t>
    </dgm:pt>
    <dgm:pt modelId="{5CAD47BB-0A56-4D64-90EF-20F9FDDF5E76}" type="pres">
      <dgm:prSet presAssocID="{FC3940F4-385C-45B8-A717-C442BA1DABD6}" presName="hierChild4" presStyleCnt="0"/>
      <dgm:spPr/>
    </dgm:pt>
    <dgm:pt modelId="{8CFC4E96-C79B-4411-B50D-354311441031}" type="pres">
      <dgm:prSet presAssocID="{FC3940F4-385C-45B8-A717-C442BA1DABD6}" presName="hierChild5" presStyleCnt="0"/>
      <dgm:spPr/>
    </dgm:pt>
    <dgm:pt modelId="{CB14C9F9-F85F-409A-832C-A67653C8C945}" type="pres">
      <dgm:prSet presAssocID="{D555AD72-10C2-47B5-A227-57A84C01E5C1}" presName="hierChild5" presStyleCnt="0"/>
      <dgm:spPr/>
    </dgm:pt>
    <dgm:pt modelId="{4E035C65-E117-4034-93B5-FE22E1CF332E}" type="pres">
      <dgm:prSet presAssocID="{D97AFC1E-47EB-4761-8270-4D601DE1486C}" presName="hierChild3" presStyleCnt="0"/>
      <dgm:spPr/>
    </dgm:pt>
  </dgm:ptLst>
  <dgm:cxnLst>
    <dgm:cxn modelId="{86D0D6AA-2A27-4844-92ED-42505CC14169}" type="presOf" srcId="{77D0AE01-D9E1-49D8-AE31-B7F6594FEAAF}" destId="{C57C8928-9438-48EB-8BD7-3C01243DC8A8}" srcOrd="0" destOrd="0" presId="urn:microsoft.com/office/officeart/2005/8/layout/orgChart1"/>
    <dgm:cxn modelId="{2ADED265-2A33-4257-8466-581344FFFB6F}" srcId="{9DF35327-CE22-4079-B571-BD4AF8DDE05D}" destId="{26955BB7-8203-4FE2-95A5-0128E3D813E8}" srcOrd="1" destOrd="0" parTransId="{434092D2-ECF7-4BC2-A23F-CBAFE9FF7D61}" sibTransId="{2AF0F9CC-FCC5-462E-96C2-F38149669A09}"/>
    <dgm:cxn modelId="{330C5AD1-8240-4495-9BA6-95FB6C9E8768}" srcId="{D555AD72-10C2-47B5-A227-57A84C01E5C1}" destId="{2214365F-3C08-44AC-93E6-835D7108A026}" srcOrd="0" destOrd="0" parTransId="{525E6F18-E11A-45B5-867A-6DFFF2963E7E}" sibTransId="{2B6C99E8-ED83-47C8-AD8E-7450562E9D27}"/>
    <dgm:cxn modelId="{DD3A9A83-11A3-43CE-B844-5897CBDA4CC6}" type="presOf" srcId="{25B3AC05-CCC4-4758-B84F-64DA7063CDAB}" destId="{6A017BEE-ECB4-4EE1-8912-D78CE41221AF}" srcOrd="0" destOrd="0" presId="urn:microsoft.com/office/officeart/2005/8/layout/orgChart1"/>
    <dgm:cxn modelId="{1088B063-EB93-4113-9796-125485813BC5}" type="presOf" srcId="{C249341B-D472-4321-9C91-53B299203F92}" destId="{27DF98EE-D9CF-4E46-B3B5-7FDCF9BDAE83}" srcOrd="0" destOrd="0" presId="urn:microsoft.com/office/officeart/2005/8/layout/orgChart1"/>
    <dgm:cxn modelId="{A4D8BC43-4708-4A5F-8A79-2F0E8B63354E}" type="presOf" srcId="{434092D2-ECF7-4BC2-A23F-CBAFE9FF7D61}" destId="{9AD4B4DB-A0DE-4F39-9130-6D7456CAA07D}" srcOrd="0" destOrd="0" presId="urn:microsoft.com/office/officeart/2005/8/layout/orgChart1"/>
    <dgm:cxn modelId="{F796D5E7-CA1E-42A4-B714-B5B3E689501F}" type="presOf" srcId="{26955BB7-8203-4FE2-95A5-0128E3D813E8}" destId="{D0AF6C06-43A1-4ED8-AEC4-278D62A54AD5}" srcOrd="0" destOrd="0" presId="urn:microsoft.com/office/officeart/2005/8/layout/orgChart1"/>
    <dgm:cxn modelId="{A8F0F20D-B26E-484F-84AC-712364F6698E}" srcId="{9DF35327-CE22-4079-B571-BD4AF8DDE05D}" destId="{E65852D3-3B6D-41D1-B09D-B10658E6C3AB}" srcOrd="0" destOrd="0" parTransId="{EE3C96A0-665A-4C10-AE7D-22B70E60FFD4}" sibTransId="{4D0138E4-7627-41A3-9873-055449A77170}"/>
    <dgm:cxn modelId="{1641B910-3D4B-474A-B8B2-704BFAF0306C}" type="presOf" srcId="{2214365F-3C08-44AC-93E6-835D7108A026}" destId="{4D987664-EB0B-42F9-ABAD-424FE89DB0DB}" srcOrd="0" destOrd="0" presId="urn:microsoft.com/office/officeart/2005/8/layout/orgChart1"/>
    <dgm:cxn modelId="{8EB3A1D3-C61B-41E8-8C8D-46BB21F32FEE}" srcId="{D97AFC1E-47EB-4761-8270-4D601DE1486C}" destId="{9DF35327-CE22-4079-B571-BD4AF8DDE05D}" srcOrd="1" destOrd="0" parTransId="{6E7111C3-B886-4161-8CB8-468BFAA07602}" sibTransId="{5228C7A3-EAF0-4433-9CBD-12A4F949DE40}"/>
    <dgm:cxn modelId="{35290D92-EB12-489B-BE21-91B7CB0C66A0}" type="presOf" srcId="{D555AD72-10C2-47B5-A227-57A84C01E5C1}" destId="{4A19A050-38A4-4D3A-9B23-3F7F4C97DD40}" srcOrd="1" destOrd="0" presId="urn:microsoft.com/office/officeart/2005/8/layout/orgChart1"/>
    <dgm:cxn modelId="{44893765-2BA4-431E-8221-0FE7C99AC081}" type="presOf" srcId="{E8B10AA0-9724-4A52-8C91-6F6883E633CA}" destId="{BD106186-9CB8-41DC-A016-5D1CD1F3DEB6}" srcOrd="1" destOrd="0" presId="urn:microsoft.com/office/officeart/2005/8/layout/orgChart1"/>
    <dgm:cxn modelId="{D2728947-C90C-4A0A-9EC3-BDC8E69DA73E}" srcId="{E8B10AA0-9724-4A52-8C91-6F6883E633CA}" destId="{25B3AC05-CCC4-4758-B84F-64DA7063CDAB}" srcOrd="0" destOrd="0" parTransId="{77D0AE01-D9E1-49D8-AE31-B7F6594FEAAF}" sibTransId="{787A3FF6-3E15-47A3-B51C-B1C0B3F76247}"/>
    <dgm:cxn modelId="{B22F1EC4-81CD-410F-81D5-B169DCCA663E}" type="presOf" srcId="{43996993-58E1-4CFB-B1D0-CBA47DBCE3B4}" destId="{003AD433-A6FD-4FE2-931B-E2FCD358EA9D}" srcOrd="0" destOrd="0" presId="urn:microsoft.com/office/officeart/2005/8/layout/orgChart1"/>
    <dgm:cxn modelId="{C1CC1C72-A14C-4E10-A8F7-D6A9DF3B7A5D}" type="presOf" srcId="{E8B10AA0-9724-4A52-8C91-6F6883E633CA}" destId="{C3F85CD6-DD73-4D08-B3A7-501DD20A315C}" srcOrd="0" destOrd="0" presId="urn:microsoft.com/office/officeart/2005/8/layout/orgChart1"/>
    <dgm:cxn modelId="{8D04F871-C4A9-4C18-8747-AAEC9C3ABC2E}" srcId="{C249341B-D472-4321-9C91-53B299203F92}" destId="{D97AFC1E-47EB-4761-8270-4D601DE1486C}" srcOrd="0" destOrd="0" parTransId="{839AF6D9-16D9-4F16-B564-43056F2FD695}" sibTransId="{B51A1670-F307-4248-8A73-9C844FD5CFE4}"/>
    <dgm:cxn modelId="{E5A9D003-1D42-4776-A7D1-FE931B4BD6CB}" srcId="{D97AFC1E-47EB-4761-8270-4D601DE1486C}" destId="{E8B10AA0-9724-4A52-8C91-6F6883E633CA}" srcOrd="0" destOrd="0" parTransId="{3A65D009-BAB0-4625-8A30-D2359BBC3291}" sibTransId="{06F5CC66-0108-4EE5-ABE1-55DB7DA204B7}"/>
    <dgm:cxn modelId="{E14C96AE-7044-49C2-8B29-C72B83295F8E}" type="presOf" srcId="{26955BB7-8203-4FE2-95A5-0128E3D813E8}" destId="{0F310B74-3F7A-4108-A3EF-1165A83A0835}" srcOrd="1" destOrd="0" presId="urn:microsoft.com/office/officeart/2005/8/layout/orgChart1"/>
    <dgm:cxn modelId="{4614EFEF-6CB4-47DC-86F9-A629F2A07E73}" type="presOf" srcId="{FC3940F4-385C-45B8-A717-C442BA1DABD6}" destId="{5D9ED575-201C-4D9D-89FD-2D1A28120574}" srcOrd="1" destOrd="0" presId="urn:microsoft.com/office/officeart/2005/8/layout/orgChart1"/>
    <dgm:cxn modelId="{69F88851-C7DE-492A-A91D-19C8F1AE5E7A}" type="presOf" srcId="{25B3AC05-CCC4-4758-B84F-64DA7063CDAB}" destId="{DED24B32-5716-4275-8038-9B069ABDDC39}" srcOrd="1" destOrd="0" presId="urn:microsoft.com/office/officeart/2005/8/layout/orgChart1"/>
    <dgm:cxn modelId="{118A4593-E32A-4A95-928C-F5E54AD03112}" type="presOf" srcId="{9DF35327-CE22-4079-B571-BD4AF8DDE05D}" destId="{DC67CA40-1AD6-475A-9E97-C181DC28FFDD}" srcOrd="1" destOrd="0" presId="urn:microsoft.com/office/officeart/2005/8/layout/orgChart1"/>
    <dgm:cxn modelId="{E092DAD0-7EFD-4BA8-957E-20CBF34CDCA5}" type="presOf" srcId="{525E6F18-E11A-45B5-867A-6DFFF2963E7E}" destId="{5F520BC1-24F9-4305-9F47-279C1C4EC642}" srcOrd="0" destOrd="0" presId="urn:microsoft.com/office/officeart/2005/8/layout/orgChart1"/>
    <dgm:cxn modelId="{1799BC6F-844B-48C6-82A7-FE3F7CC069A0}" srcId="{D97AFC1E-47EB-4761-8270-4D601DE1486C}" destId="{D555AD72-10C2-47B5-A227-57A84C01E5C1}" srcOrd="2" destOrd="0" parTransId="{E4C5B6D7-682E-4718-A939-03F93E2A821F}" sibTransId="{28CEC1E3-ACBC-4C6E-9B11-D30F4E856B24}"/>
    <dgm:cxn modelId="{BEE43249-D9BE-4425-AB12-660F316A9370}" type="presOf" srcId="{9DF35327-CE22-4079-B571-BD4AF8DDE05D}" destId="{6ED0876A-F968-4C36-BF4C-671B306CC531}" srcOrd="0" destOrd="0" presId="urn:microsoft.com/office/officeart/2005/8/layout/orgChart1"/>
    <dgm:cxn modelId="{9E8BB2B7-9A71-4D6E-A9C1-397227EDDC09}" srcId="{D555AD72-10C2-47B5-A227-57A84C01E5C1}" destId="{FC3940F4-385C-45B8-A717-C442BA1DABD6}" srcOrd="1" destOrd="0" parTransId="{43996993-58E1-4CFB-B1D0-CBA47DBCE3B4}" sibTransId="{8B2B33F2-3200-4972-A3BE-9E60610D5335}"/>
    <dgm:cxn modelId="{DF47C000-8BDC-441B-BF60-3D2A0C4714E7}" type="presOf" srcId="{FC3940F4-385C-45B8-A717-C442BA1DABD6}" destId="{B32087F7-37C2-4D1C-BECD-61E3B08A340B}" srcOrd="0" destOrd="0" presId="urn:microsoft.com/office/officeart/2005/8/layout/orgChart1"/>
    <dgm:cxn modelId="{FE6F5995-68D8-44F0-B434-A6C10939ECFF}" type="presOf" srcId="{E65852D3-3B6D-41D1-B09D-B10658E6C3AB}" destId="{AB7B3E70-09C0-427C-88D1-87F1D8E1A3DE}" srcOrd="0" destOrd="0" presId="urn:microsoft.com/office/officeart/2005/8/layout/orgChart1"/>
    <dgm:cxn modelId="{CA26CE90-1F36-4454-B12D-57FE7525854F}" type="presOf" srcId="{D97AFC1E-47EB-4761-8270-4D601DE1486C}" destId="{FBF39A1D-896B-4575-9647-A2047D946D24}" srcOrd="0" destOrd="0" presId="urn:microsoft.com/office/officeart/2005/8/layout/orgChart1"/>
    <dgm:cxn modelId="{5EB635FC-3199-43D2-8F9F-06012DB3A84E}" type="presOf" srcId="{EE3C96A0-665A-4C10-AE7D-22B70E60FFD4}" destId="{BFD60F7A-F70B-4666-9D08-AF3305B19B90}" srcOrd="0" destOrd="0" presId="urn:microsoft.com/office/officeart/2005/8/layout/orgChart1"/>
    <dgm:cxn modelId="{2108DEC3-8561-4792-BBE9-6CAADCA3FA8B}" srcId="{E8B10AA0-9724-4A52-8C91-6F6883E633CA}" destId="{C4B6DC72-02B5-4C8B-BF99-04A71F06B8C3}" srcOrd="1" destOrd="0" parTransId="{CEAC96CA-2DD6-4875-A8F2-DD371ED40C21}" sibTransId="{2C3E1C2A-F5CF-4231-88E5-6794265562B1}"/>
    <dgm:cxn modelId="{6354B3E1-B348-4F4E-8086-ABD3A5E18F8E}" type="presOf" srcId="{2214365F-3C08-44AC-93E6-835D7108A026}" destId="{83E5F84E-01FE-4F46-BB26-46980F04CE8D}" srcOrd="1" destOrd="0" presId="urn:microsoft.com/office/officeart/2005/8/layout/orgChart1"/>
    <dgm:cxn modelId="{FE29A48E-76B1-4640-AC56-A4A09A2894E7}" type="presOf" srcId="{D97AFC1E-47EB-4761-8270-4D601DE1486C}" destId="{EC5DD374-B5B0-44A1-B2D8-EC8BF35238AA}" srcOrd="1" destOrd="0" presId="urn:microsoft.com/office/officeart/2005/8/layout/orgChart1"/>
    <dgm:cxn modelId="{90C589FD-A79C-4C70-AD38-28CF33C5C74D}" type="presOf" srcId="{CEAC96CA-2DD6-4875-A8F2-DD371ED40C21}" destId="{39EC65EC-B452-4C0A-853F-A1CFAF15BA00}" srcOrd="0" destOrd="0" presId="urn:microsoft.com/office/officeart/2005/8/layout/orgChart1"/>
    <dgm:cxn modelId="{7C00CD7B-E1B7-4729-9C4D-402944DF9FFD}" type="presOf" srcId="{C4B6DC72-02B5-4C8B-BF99-04A71F06B8C3}" destId="{26C9D997-DD3B-458E-B97A-375B50B50752}" srcOrd="1" destOrd="0" presId="urn:microsoft.com/office/officeart/2005/8/layout/orgChart1"/>
    <dgm:cxn modelId="{4C06AA80-5A2B-4588-A9D2-0676B45BFA24}" type="presOf" srcId="{C4B6DC72-02B5-4C8B-BF99-04A71F06B8C3}" destId="{72B37EB7-184F-4CC2-A6B4-B769CB77B654}" srcOrd="0" destOrd="0" presId="urn:microsoft.com/office/officeart/2005/8/layout/orgChart1"/>
    <dgm:cxn modelId="{07554630-9BC1-42F1-8551-07876DBD3AFE}" type="presOf" srcId="{6E7111C3-B886-4161-8CB8-468BFAA07602}" destId="{221DE4BA-BA2C-42F9-B7CA-EDEC8B179BE2}" srcOrd="0" destOrd="0" presId="urn:microsoft.com/office/officeart/2005/8/layout/orgChart1"/>
    <dgm:cxn modelId="{E487F8EA-54C1-499A-9D85-A0C81FABEB8D}" type="presOf" srcId="{D555AD72-10C2-47B5-A227-57A84C01E5C1}" destId="{E926F05D-56F1-4AE6-B805-25D76E6EB3B3}" srcOrd="0" destOrd="0" presId="urn:microsoft.com/office/officeart/2005/8/layout/orgChart1"/>
    <dgm:cxn modelId="{23D6EDFA-B0C2-4838-A838-8FEAC5458376}" type="presOf" srcId="{3A65D009-BAB0-4625-8A30-D2359BBC3291}" destId="{CCA214C6-3972-4A32-8085-84D80D688A58}" srcOrd="0" destOrd="0" presId="urn:microsoft.com/office/officeart/2005/8/layout/orgChart1"/>
    <dgm:cxn modelId="{4394FA98-CCAC-4F90-B869-863FE4B8D53F}" type="presOf" srcId="{E65852D3-3B6D-41D1-B09D-B10658E6C3AB}" destId="{76CAB05E-95ED-4BA9-80E1-B44848FC6F60}" srcOrd="1" destOrd="0" presId="urn:microsoft.com/office/officeart/2005/8/layout/orgChart1"/>
    <dgm:cxn modelId="{CADD9FED-CA40-48D3-BC2C-5F47A6114C7B}" type="presOf" srcId="{E4C5B6D7-682E-4718-A939-03F93E2A821F}" destId="{92613FB6-A951-4333-B30A-A18F2F781731}" srcOrd="0" destOrd="0" presId="urn:microsoft.com/office/officeart/2005/8/layout/orgChart1"/>
    <dgm:cxn modelId="{319F8072-2752-4DC6-ACDD-3919163E12A7}" type="presParOf" srcId="{27DF98EE-D9CF-4E46-B3B5-7FDCF9BDAE83}" destId="{1F7EEA9C-9BBB-47E3-B709-5F50B67C7BA8}" srcOrd="0" destOrd="0" presId="urn:microsoft.com/office/officeart/2005/8/layout/orgChart1"/>
    <dgm:cxn modelId="{B454EF33-D642-450B-BAF0-406A3C501279}" type="presParOf" srcId="{1F7EEA9C-9BBB-47E3-B709-5F50B67C7BA8}" destId="{3F3F9A50-E6E4-4CC5-8431-21CD17EB8598}" srcOrd="0" destOrd="0" presId="urn:microsoft.com/office/officeart/2005/8/layout/orgChart1"/>
    <dgm:cxn modelId="{24431CE3-7B25-4F4D-9432-9F5C92A934AA}" type="presParOf" srcId="{3F3F9A50-E6E4-4CC5-8431-21CD17EB8598}" destId="{FBF39A1D-896B-4575-9647-A2047D946D24}" srcOrd="0" destOrd="0" presId="urn:microsoft.com/office/officeart/2005/8/layout/orgChart1"/>
    <dgm:cxn modelId="{2F16E956-72C2-4916-9C7D-EE93FD7C9663}" type="presParOf" srcId="{3F3F9A50-E6E4-4CC5-8431-21CD17EB8598}" destId="{EC5DD374-B5B0-44A1-B2D8-EC8BF35238AA}" srcOrd="1" destOrd="0" presId="urn:microsoft.com/office/officeart/2005/8/layout/orgChart1"/>
    <dgm:cxn modelId="{D2DD5C27-A0FB-4E7E-B1AE-98A93C5FAF91}" type="presParOf" srcId="{1F7EEA9C-9BBB-47E3-B709-5F50B67C7BA8}" destId="{41A09A2F-CE8A-41DA-AB33-5A6908E77074}" srcOrd="1" destOrd="0" presId="urn:microsoft.com/office/officeart/2005/8/layout/orgChart1"/>
    <dgm:cxn modelId="{06F05062-F657-4F5B-87D8-DE2804C51C3A}" type="presParOf" srcId="{41A09A2F-CE8A-41DA-AB33-5A6908E77074}" destId="{CCA214C6-3972-4A32-8085-84D80D688A58}" srcOrd="0" destOrd="0" presId="urn:microsoft.com/office/officeart/2005/8/layout/orgChart1"/>
    <dgm:cxn modelId="{033CDCC1-DF1A-4B67-8704-C1EEF7F4368A}" type="presParOf" srcId="{41A09A2F-CE8A-41DA-AB33-5A6908E77074}" destId="{9A8F0C53-9FC6-4792-8D93-716833A832AB}" srcOrd="1" destOrd="0" presId="urn:microsoft.com/office/officeart/2005/8/layout/orgChart1"/>
    <dgm:cxn modelId="{FD5A49EE-2859-4A2B-9E70-9E8F18DC0448}" type="presParOf" srcId="{9A8F0C53-9FC6-4792-8D93-716833A832AB}" destId="{914A7653-836C-40B6-A356-CCC68AD8A081}" srcOrd="0" destOrd="0" presId="urn:microsoft.com/office/officeart/2005/8/layout/orgChart1"/>
    <dgm:cxn modelId="{EB276568-320B-4D7E-BDBA-234EE9A40FA0}" type="presParOf" srcId="{914A7653-836C-40B6-A356-CCC68AD8A081}" destId="{C3F85CD6-DD73-4D08-B3A7-501DD20A315C}" srcOrd="0" destOrd="0" presId="urn:microsoft.com/office/officeart/2005/8/layout/orgChart1"/>
    <dgm:cxn modelId="{FDD52012-6648-4733-928F-1DEB3A7043FF}" type="presParOf" srcId="{914A7653-836C-40B6-A356-CCC68AD8A081}" destId="{BD106186-9CB8-41DC-A016-5D1CD1F3DEB6}" srcOrd="1" destOrd="0" presId="urn:microsoft.com/office/officeart/2005/8/layout/orgChart1"/>
    <dgm:cxn modelId="{40CA10D9-01BC-419A-878F-7CFEC89277C8}" type="presParOf" srcId="{9A8F0C53-9FC6-4792-8D93-716833A832AB}" destId="{1C780C92-546C-40CA-BE16-726C530646AE}" srcOrd="1" destOrd="0" presId="urn:microsoft.com/office/officeart/2005/8/layout/orgChart1"/>
    <dgm:cxn modelId="{C3CA8948-B795-4964-8D96-4E81C78FBBAB}" type="presParOf" srcId="{1C780C92-546C-40CA-BE16-726C530646AE}" destId="{C57C8928-9438-48EB-8BD7-3C01243DC8A8}" srcOrd="0" destOrd="0" presId="urn:microsoft.com/office/officeart/2005/8/layout/orgChart1"/>
    <dgm:cxn modelId="{3F7E7C97-0621-40C5-AB49-4BF22DA2A8A4}" type="presParOf" srcId="{1C780C92-546C-40CA-BE16-726C530646AE}" destId="{2E7D3868-2696-4557-9403-B0B5C08BD1B2}" srcOrd="1" destOrd="0" presId="urn:microsoft.com/office/officeart/2005/8/layout/orgChart1"/>
    <dgm:cxn modelId="{57E1DCB2-ED0D-4A96-9313-555255FBDEE8}" type="presParOf" srcId="{2E7D3868-2696-4557-9403-B0B5C08BD1B2}" destId="{FCF4030F-7380-4729-A70F-D74453452A27}" srcOrd="0" destOrd="0" presId="urn:microsoft.com/office/officeart/2005/8/layout/orgChart1"/>
    <dgm:cxn modelId="{0DD0F1F0-19AB-4307-9733-8C5FA78C0BCB}" type="presParOf" srcId="{FCF4030F-7380-4729-A70F-D74453452A27}" destId="{6A017BEE-ECB4-4EE1-8912-D78CE41221AF}" srcOrd="0" destOrd="0" presId="urn:microsoft.com/office/officeart/2005/8/layout/orgChart1"/>
    <dgm:cxn modelId="{71DCB59E-19D4-48C8-9773-90523833D491}" type="presParOf" srcId="{FCF4030F-7380-4729-A70F-D74453452A27}" destId="{DED24B32-5716-4275-8038-9B069ABDDC39}" srcOrd="1" destOrd="0" presId="urn:microsoft.com/office/officeart/2005/8/layout/orgChart1"/>
    <dgm:cxn modelId="{3FBC895F-C05D-4041-9678-7C6ABF689EFE}" type="presParOf" srcId="{2E7D3868-2696-4557-9403-B0B5C08BD1B2}" destId="{E141A63B-0C03-405F-A6B8-0011FE0C7BC0}" srcOrd="1" destOrd="0" presId="urn:microsoft.com/office/officeart/2005/8/layout/orgChart1"/>
    <dgm:cxn modelId="{A024D759-574E-4E47-B3D0-4562EE936A32}" type="presParOf" srcId="{2E7D3868-2696-4557-9403-B0B5C08BD1B2}" destId="{5EE4E7B1-1B9E-4B9D-8817-2A90885C1699}" srcOrd="2" destOrd="0" presId="urn:microsoft.com/office/officeart/2005/8/layout/orgChart1"/>
    <dgm:cxn modelId="{57AE635D-D949-4C96-8D73-7AC738DDAA05}" type="presParOf" srcId="{1C780C92-546C-40CA-BE16-726C530646AE}" destId="{39EC65EC-B452-4C0A-853F-A1CFAF15BA00}" srcOrd="2" destOrd="0" presId="urn:microsoft.com/office/officeart/2005/8/layout/orgChart1"/>
    <dgm:cxn modelId="{E232CD66-36A7-4510-BF0C-9D9CFA08BA6D}" type="presParOf" srcId="{1C780C92-546C-40CA-BE16-726C530646AE}" destId="{1E1D411F-3917-479F-9CA5-C8DFF7F092D8}" srcOrd="3" destOrd="0" presId="urn:microsoft.com/office/officeart/2005/8/layout/orgChart1"/>
    <dgm:cxn modelId="{76695EB5-AC24-4A71-85C9-1FD713A333F3}" type="presParOf" srcId="{1E1D411F-3917-479F-9CA5-C8DFF7F092D8}" destId="{CA46F2BD-07E6-49A8-B9AE-C4020F7EA992}" srcOrd="0" destOrd="0" presId="urn:microsoft.com/office/officeart/2005/8/layout/orgChart1"/>
    <dgm:cxn modelId="{272215F8-4460-4672-864C-8E8AEED1572E}" type="presParOf" srcId="{CA46F2BD-07E6-49A8-B9AE-C4020F7EA992}" destId="{72B37EB7-184F-4CC2-A6B4-B769CB77B654}" srcOrd="0" destOrd="0" presId="urn:microsoft.com/office/officeart/2005/8/layout/orgChart1"/>
    <dgm:cxn modelId="{1944756A-DA26-4431-9F2A-151039111758}" type="presParOf" srcId="{CA46F2BD-07E6-49A8-B9AE-C4020F7EA992}" destId="{26C9D997-DD3B-458E-B97A-375B50B50752}" srcOrd="1" destOrd="0" presId="urn:microsoft.com/office/officeart/2005/8/layout/orgChart1"/>
    <dgm:cxn modelId="{8B52A2A4-6441-4B02-BD14-C2E05D2DE532}" type="presParOf" srcId="{1E1D411F-3917-479F-9CA5-C8DFF7F092D8}" destId="{D37DEC01-549D-4742-B51C-D1A4590F6302}" srcOrd="1" destOrd="0" presId="urn:microsoft.com/office/officeart/2005/8/layout/orgChart1"/>
    <dgm:cxn modelId="{5A050257-699A-4836-9CF2-550C3CF86F04}" type="presParOf" srcId="{1E1D411F-3917-479F-9CA5-C8DFF7F092D8}" destId="{2B253904-C3F1-458B-AD5C-40D4A076ECE0}" srcOrd="2" destOrd="0" presId="urn:microsoft.com/office/officeart/2005/8/layout/orgChart1"/>
    <dgm:cxn modelId="{E40A75B2-844E-4FC7-B08C-E7394EF56304}" type="presParOf" srcId="{9A8F0C53-9FC6-4792-8D93-716833A832AB}" destId="{05A671B9-0C8A-47D1-BC44-3AAC2841C7AA}" srcOrd="2" destOrd="0" presId="urn:microsoft.com/office/officeart/2005/8/layout/orgChart1"/>
    <dgm:cxn modelId="{41A5F9FC-A8BD-4A20-823E-67FE9774BF03}" type="presParOf" srcId="{41A09A2F-CE8A-41DA-AB33-5A6908E77074}" destId="{221DE4BA-BA2C-42F9-B7CA-EDEC8B179BE2}" srcOrd="2" destOrd="0" presId="urn:microsoft.com/office/officeart/2005/8/layout/orgChart1"/>
    <dgm:cxn modelId="{F5954E7A-FCCF-435A-9595-B0CD67C3139F}" type="presParOf" srcId="{41A09A2F-CE8A-41DA-AB33-5A6908E77074}" destId="{773FDA82-52D5-4C76-BAEE-2100D99CC826}" srcOrd="3" destOrd="0" presId="urn:microsoft.com/office/officeart/2005/8/layout/orgChart1"/>
    <dgm:cxn modelId="{8F26FC1C-B8E2-4625-B660-6F5D4D0E4FA1}" type="presParOf" srcId="{773FDA82-52D5-4C76-BAEE-2100D99CC826}" destId="{9F9552EB-A9A3-4C6E-9C6F-CE28BCE9F9FA}" srcOrd="0" destOrd="0" presId="urn:microsoft.com/office/officeart/2005/8/layout/orgChart1"/>
    <dgm:cxn modelId="{E8410B0C-A224-4C3D-AD74-C66521561D7F}" type="presParOf" srcId="{9F9552EB-A9A3-4C6E-9C6F-CE28BCE9F9FA}" destId="{6ED0876A-F968-4C36-BF4C-671B306CC531}" srcOrd="0" destOrd="0" presId="urn:microsoft.com/office/officeart/2005/8/layout/orgChart1"/>
    <dgm:cxn modelId="{C6768808-BBC7-4046-A932-C1496ADF62A9}" type="presParOf" srcId="{9F9552EB-A9A3-4C6E-9C6F-CE28BCE9F9FA}" destId="{DC67CA40-1AD6-475A-9E97-C181DC28FFDD}" srcOrd="1" destOrd="0" presId="urn:microsoft.com/office/officeart/2005/8/layout/orgChart1"/>
    <dgm:cxn modelId="{ACE35429-8FD5-4832-B391-5E7ADE1E4323}" type="presParOf" srcId="{773FDA82-52D5-4C76-BAEE-2100D99CC826}" destId="{E7F04180-AD95-42F2-9FC8-608B5A770D38}" srcOrd="1" destOrd="0" presId="urn:microsoft.com/office/officeart/2005/8/layout/orgChart1"/>
    <dgm:cxn modelId="{7898109A-0387-4F6F-8FEA-3FC2A3EBF5E2}" type="presParOf" srcId="{E7F04180-AD95-42F2-9FC8-608B5A770D38}" destId="{BFD60F7A-F70B-4666-9D08-AF3305B19B90}" srcOrd="0" destOrd="0" presId="urn:microsoft.com/office/officeart/2005/8/layout/orgChart1"/>
    <dgm:cxn modelId="{1AA4A80B-DB85-4C34-8E4C-D5045CC4CE65}" type="presParOf" srcId="{E7F04180-AD95-42F2-9FC8-608B5A770D38}" destId="{09BCF7F2-90C3-4A59-B2F7-8C75535C6004}" srcOrd="1" destOrd="0" presId="urn:microsoft.com/office/officeart/2005/8/layout/orgChart1"/>
    <dgm:cxn modelId="{6DF0CEA3-01E7-4980-980E-35C1768F5F1D}" type="presParOf" srcId="{09BCF7F2-90C3-4A59-B2F7-8C75535C6004}" destId="{142277C4-5295-4668-97F9-88ED28B0A827}" srcOrd="0" destOrd="0" presId="urn:microsoft.com/office/officeart/2005/8/layout/orgChart1"/>
    <dgm:cxn modelId="{4F575A17-76AA-42EA-AA1C-5044BE75A9BD}" type="presParOf" srcId="{142277C4-5295-4668-97F9-88ED28B0A827}" destId="{AB7B3E70-09C0-427C-88D1-87F1D8E1A3DE}" srcOrd="0" destOrd="0" presId="urn:microsoft.com/office/officeart/2005/8/layout/orgChart1"/>
    <dgm:cxn modelId="{6E5ED6A0-81D0-4862-9A28-69396B1F487A}" type="presParOf" srcId="{142277C4-5295-4668-97F9-88ED28B0A827}" destId="{76CAB05E-95ED-4BA9-80E1-B44848FC6F60}" srcOrd="1" destOrd="0" presId="urn:microsoft.com/office/officeart/2005/8/layout/orgChart1"/>
    <dgm:cxn modelId="{CE48D01E-25D2-441E-AC44-5D71AB3876F3}" type="presParOf" srcId="{09BCF7F2-90C3-4A59-B2F7-8C75535C6004}" destId="{4117DB2F-5274-46ED-9424-EFA4AFBC85A5}" srcOrd="1" destOrd="0" presId="urn:microsoft.com/office/officeart/2005/8/layout/orgChart1"/>
    <dgm:cxn modelId="{523A56CA-07D6-424D-A8BF-CD674D38E0B3}" type="presParOf" srcId="{09BCF7F2-90C3-4A59-B2F7-8C75535C6004}" destId="{A921E9D5-9D8E-418A-8549-88C2380714BA}" srcOrd="2" destOrd="0" presId="urn:microsoft.com/office/officeart/2005/8/layout/orgChart1"/>
    <dgm:cxn modelId="{14A134DE-55A5-447F-861C-1C8CFFC53335}" type="presParOf" srcId="{E7F04180-AD95-42F2-9FC8-608B5A770D38}" destId="{9AD4B4DB-A0DE-4F39-9130-6D7456CAA07D}" srcOrd="2" destOrd="0" presId="urn:microsoft.com/office/officeart/2005/8/layout/orgChart1"/>
    <dgm:cxn modelId="{1D477B75-7953-4A95-9551-53D332CF48AB}" type="presParOf" srcId="{E7F04180-AD95-42F2-9FC8-608B5A770D38}" destId="{2EB8B508-9ABB-4CF6-BAF7-C7F4A40BF9B0}" srcOrd="3" destOrd="0" presId="urn:microsoft.com/office/officeart/2005/8/layout/orgChart1"/>
    <dgm:cxn modelId="{F2D0CC33-926E-4F42-B019-7F253CEE2187}" type="presParOf" srcId="{2EB8B508-9ABB-4CF6-BAF7-C7F4A40BF9B0}" destId="{B47D9305-0D12-4FEE-9785-BC93E6F68876}" srcOrd="0" destOrd="0" presId="urn:microsoft.com/office/officeart/2005/8/layout/orgChart1"/>
    <dgm:cxn modelId="{741F648E-88CA-4102-8359-4EAB7B747165}" type="presParOf" srcId="{B47D9305-0D12-4FEE-9785-BC93E6F68876}" destId="{D0AF6C06-43A1-4ED8-AEC4-278D62A54AD5}" srcOrd="0" destOrd="0" presId="urn:microsoft.com/office/officeart/2005/8/layout/orgChart1"/>
    <dgm:cxn modelId="{5EE3DE9C-8899-4E07-A1CC-C2E968DCE47D}" type="presParOf" srcId="{B47D9305-0D12-4FEE-9785-BC93E6F68876}" destId="{0F310B74-3F7A-4108-A3EF-1165A83A0835}" srcOrd="1" destOrd="0" presId="urn:microsoft.com/office/officeart/2005/8/layout/orgChart1"/>
    <dgm:cxn modelId="{51B00D73-CE82-4221-AB06-E4E5476BADCD}" type="presParOf" srcId="{2EB8B508-9ABB-4CF6-BAF7-C7F4A40BF9B0}" destId="{7C31464C-903F-49AA-A98C-0937CEFC8964}" srcOrd="1" destOrd="0" presId="urn:microsoft.com/office/officeart/2005/8/layout/orgChart1"/>
    <dgm:cxn modelId="{C21B08E8-C459-48E8-BBC4-A62B9649E2AE}" type="presParOf" srcId="{2EB8B508-9ABB-4CF6-BAF7-C7F4A40BF9B0}" destId="{01F43051-D87E-443A-A333-8E521FDBF614}" srcOrd="2" destOrd="0" presId="urn:microsoft.com/office/officeart/2005/8/layout/orgChart1"/>
    <dgm:cxn modelId="{4F47659F-1645-47C4-A1C4-DCC220DC7818}" type="presParOf" srcId="{773FDA82-52D5-4C76-BAEE-2100D99CC826}" destId="{9C4B2989-D6E2-4D98-9F46-19675ACDA0A6}" srcOrd="2" destOrd="0" presId="urn:microsoft.com/office/officeart/2005/8/layout/orgChart1"/>
    <dgm:cxn modelId="{BC6C022F-A608-4037-AE66-420665D59BD3}" type="presParOf" srcId="{41A09A2F-CE8A-41DA-AB33-5A6908E77074}" destId="{92613FB6-A951-4333-B30A-A18F2F781731}" srcOrd="4" destOrd="0" presId="urn:microsoft.com/office/officeart/2005/8/layout/orgChart1"/>
    <dgm:cxn modelId="{23928904-3A1F-4F67-AA1F-949AF54FA298}" type="presParOf" srcId="{41A09A2F-CE8A-41DA-AB33-5A6908E77074}" destId="{6EBA0F2C-93C6-496F-9E1F-34C8813DE44C}" srcOrd="5" destOrd="0" presId="urn:microsoft.com/office/officeart/2005/8/layout/orgChart1"/>
    <dgm:cxn modelId="{A150F959-C018-4E7F-B034-2F4A4BF06438}" type="presParOf" srcId="{6EBA0F2C-93C6-496F-9E1F-34C8813DE44C}" destId="{3A43D479-9FF4-4585-B9B7-F755AF094ACC}" srcOrd="0" destOrd="0" presId="urn:microsoft.com/office/officeart/2005/8/layout/orgChart1"/>
    <dgm:cxn modelId="{EFE50B0B-1F24-4F48-A7D7-5DCED6F448C6}" type="presParOf" srcId="{3A43D479-9FF4-4585-B9B7-F755AF094ACC}" destId="{E926F05D-56F1-4AE6-B805-25D76E6EB3B3}" srcOrd="0" destOrd="0" presId="urn:microsoft.com/office/officeart/2005/8/layout/orgChart1"/>
    <dgm:cxn modelId="{F7A90EB0-45D8-4A96-9DA2-19D1376EADC8}" type="presParOf" srcId="{3A43D479-9FF4-4585-B9B7-F755AF094ACC}" destId="{4A19A050-38A4-4D3A-9B23-3F7F4C97DD40}" srcOrd="1" destOrd="0" presId="urn:microsoft.com/office/officeart/2005/8/layout/orgChart1"/>
    <dgm:cxn modelId="{FA4BF375-53A7-495B-B5F3-ED0AFA34AA6B}" type="presParOf" srcId="{6EBA0F2C-93C6-496F-9E1F-34C8813DE44C}" destId="{BDEBE907-9A7F-4ECC-BD9C-74C207ADB082}" srcOrd="1" destOrd="0" presId="urn:microsoft.com/office/officeart/2005/8/layout/orgChart1"/>
    <dgm:cxn modelId="{6AE6B4A2-5B05-402C-8E61-F8FE7E51AC78}" type="presParOf" srcId="{BDEBE907-9A7F-4ECC-BD9C-74C207ADB082}" destId="{5F520BC1-24F9-4305-9F47-279C1C4EC642}" srcOrd="0" destOrd="0" presId="urn:microsoft.com/office/officeart/2005/8/layout/orgChart1"/>
    <dgm:cxn modelId="{6BC7D3F7-A06C-4174-8EB4-F5E59BC129BA}" type="presParOf" srcId="{BDEBE907-9A7F-4ECC-BD9C-74C207ADB082}" destId="{93FDE574-8666-47CA-87D2-09FBECD8259A}" srcOrd="1" destOrd="0" presId="urn:microsoft.com/office/officeart/2005/8/layout/orgChart1"/>
    <dgm:cxn modelId="{3503B22D-F9F8-4CC2-83E4-79E203D527FB}" type="presParOf" srcId="{93FDE574-8666-47CA-87D2-09FBECD8259A}" destId="{631AB3E9-0D5C-42A1-B999-C6C3A6A951DA}" srcOrd="0" destOrd="0" presId="urn:microsoft.com/office/officeart/2005/8/layout/orgChart1"/>
    <dgm:cxn modelId="{FF9D3EAB-83B4-4C16-901A-78C9F0460D77}" type="presParOf" srcId="{631AB3E9-0D5C-42A1-B999-C6C3A6A951DA}" destId="{4D987664-EB0B-42F9-ABAD-424FE89DB0DB}" srcOrd="0" destOrd="0" presId="urn:microsoft.com/office/officeart/2005/8/layout/orgChart1"/>
    <dgm:cxn modelId="{4BA0D055-9F22-40E0-9FB5-59AD7A21D461}" type="presParOf" srcId="{631AB3E9-0D5C-42A1-B999-C6C3A6A951DA}" destId="{83E5F84E-01FE-4F46-BB26-46980F04CE8D}" srcOrd="1" destOrd="0" presId="urn:microsoft.com/office/officeart/2005/8/layout/orgChart1"/>
    <dgm:cxn modelId="{4586DDF1-ADBD-4F14-A7BB-CFDDFEBD372F}" type="presParOf" srcId="{93FDE574-8666-47CA-87D2-09FBECD8259A}" destId="{ED343FC3-E247-4CEF-B04A-D3BE46C9226B}" srcOrd="1" destOrd="0" presId="urn:microsoft.com/office/officeart/2005/8/layout/orgChart1"/>
    <dgm:cxn modelId="{DDCD12AB-FA65-4222-B994-AA7C24B6AFCB}" type="presParOf" srcId="{93FDE574-8666-47CA-87D2-09FBECD8259A}" destId="{ACDC4775-10A4-4089-AAE3-BB0C7D0B4976}" srcOrd="2" destOrd="0" presId="urn:microsoft.com/office/officeart/2005/8/layout/orgChart1"/>
    <dgm:cxn modelId="{2A09D217-68A6-4C78-96D7-17FC25522363}" type="presParOf" srcId="{BDEBE907-9A7F-4ECC-BD9C-74C207ADB082}" destId="{003AD433-A6FD-4FE2-931B-E2FCD358EA9D}" srcOrd="2" destOrd="0" presId="urn:microsoft.com/office/officeart/2005/8/layout/orgChart1"/>
    <dgm:cxn modelId="{F3BE8C23-D313-495C-B3F8-2595138DAACC}" type="presParOf" srcId="{BDEBE907-9A7F-4ECC-BD9C-74C207ADB082}" destId="{239EF11B-4B4B-4BCB-ACFA-EFC1179F0499}" srcOrd="3" destOrd="0" presId="urn:microsoft.com/office/officeart/2005/8/layout/orgChart1"/>
    <dgm:cxn modelId="{75A5B3BD-3198-40BA-BA48-B42DB11D3824}" type="presParOf" srcId="{239EF11B-4B4B-4BCB-ACFA-EFC1179F0499}" destId="{4D7FE25E-2411-49CF-91C6-8C8201A00B05}" srcOrd="0" destOrd="0" presId="urn:microsoft.com/office/officeart/2005/8/layout/orgChart1"/>
    <dgm:cxn modelId="{68FDFBE2-5DFE-443D-8E2F-A98EBD2F34D5}" type="presParOf" srcId="{4D7FE25E-2411-49CF-91C6-8C8201A00B05}" destId="{B32087F7-37C2-4D1C-BECD-61E3B08A340B}" srcOrd="0" destOrd="0" presId="urn:microsoft.com/office/officeart/2005/8/layout/orgChart1"/>
    <dgm:cxn modelId="{30C23D64-9187-42C2-857D-0F61C6B7DCA7}" type="presParOf" srcId="{4D7FE25E-2411-49CF-91C6-8C8201A00B05}" destId="{5D9ED575-201C-4D9D-89FD-2D1A28120574}" srcOrd="1" destOrd="0" presId="urn:microsoft.com/office/officeart/2005/8/layout/orgChart1"/>
    <dgm:cxn modelId="{84142EC8-5650-4A57-9BB8-30E37EA87CDE}" type="presParOf" srcId="{239EF11B-4B4B-4BCB-ACFA-EFC1179F0499}" destId="{5CAD47BB-0A56-4D64-90EF-20F9FDDF5E76}" srcOrd="1" destOrd="0" presId="urn:microsoft.com/office/officeart/2005/8/layout/orgChart1"/>
    <dgm:cxn modelId="{53199B4A-87EF-49EE-B791-9678087174CF}" type="presParOf" srcId="{239EF11B-4B4B-4BCB-ACFA-EFC1179F0499}" destId="{8CFC4E96-C79B-4411-B50D-354311441031}" srcOrd="2" destOrd="0" presId="urn:microsoft.com/office/officeart/2005/8/layout/orgChart1"/>
    <dgm:cxn modelId="{74584B9E-8DD3-4820-8100-29103CCA4F5C}" type="presParOf" srcId="{6EBA0F2C-93C6-496F-9E1F-34C8813DE44C}" destId="{CB14C9F9-F85F-409A-832C-A67653C8C945}" srcOrd="2" destOrd="0" presId="urn:microsoft.com/office/officeart/2005/8/layout/orgChart1"/>
    <dgm:cxn modelId="{26A206B7-CE4C-4DB0-B86F-DCFD0C3E0D05}" type="presParOf" srcId="{1F7EEA9C-9BBB-47E3-B709-5F50B67C7BA8}" destId="{4E035C65-E117-4034-93B5-FE22E1CF332E}" srcOrd="2" destOrd="0" presId="urn:microsoft.com/office/officeart/2005/8/layout/orgChar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D4F6137-6D13-43FA-9489-A4EE604AE6BD}"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n-GB"/>
        </a:p>
      </dgm:t>
    </dgm:pt>
    <dgm:pt modelId="{A63AD3B7-3C9A-42E8-A133-1193B3FD0399}">
      <dgm:prSet phldrT="[Text]" custT="1"/>
      <dgm:spPr/>
      <dgm:t>
        <a:bodyPr/>
        <a:lstStyle/>
        <a:p>
          <a:r>
            <a:rPr lang="en-GB" sz="1600" dirty="0" smtClean="0">
              <a:latin typeface="Arial" panose="020B0604020202020204" pitchFamily="34" charset="0"/>
              <a:cs typeface="Arial" panose="020B0604020202020204" pitchFamily="34" charset="0"/>
            </a:rPr>
            <a:t>Factors of Production</a:t>
          </a:r>
          <a:endParaRPr lang="en-GB" sz="1600" dirty="0">
            <a:latin typeface="Arial" panose="020B0604020202020204" pitchFamily="34" charset="0"/>
            <a:cs typeface="Arial" panose="020B0604020202020204" pitchFamily="34" charset="0"/>
          </a:endParaRPr>
        </a:p>
      </dgm:t>
    </dgm:pt>
    <dgm:pt modelId="{BD8B30DC-9F3C-4F25-AE2C-0EB8B5DC760A}" type="parTrans" cxnId="{AB24984A-6B09-4C38-87FE-A317D924271F}">
      <dgm:prSet/>
      <dgm:spPr/>
      <dgm:t>
        <a:bodyPr/>
        <a:lstStyle/>
        <a:p>
          <a:endParaRPr lang="en-GB"/>
        </a:p>
      </dgm:t>
    </dgm:pt>
    <dgm:pt modelId="{CAE2A4BF-3FEF-47F6-AD2F-CADC0DF814E9}" type="sibTrans" cxnId="{AB24984A-6B09-4C38-87FE-A317D924271F}">
      <dgm:prSet/>
      <dgm:spPr/>
      <dgm:t>
        <a:bodyPr/>
        <a:lstStyle/>
        <a:p>
          <a:endParaRPr lang="en-GB"/>
        </a:p>
      </dgm:t>
    </dgm:pt>
    <dgm:pt modelId="{95AC991D-641B-40E4-AF11-91357D905491}">
      <dgm:prSet phldrT="[Text]" custT="1"/>
      <dgm:spPr/>
      <dgm:t>
        <a:bodyPr/>
        <a:lstStyle/>
        <a:p>
          <a:r>
            <a:rPr lang="en-GB" sz="1700" dirty="0" smtClean="0">
              <a:latin typeface="Arial" panose="020B0604020202020204" pitchFamily="34" charset="0"/>
              <a:cs typeface="Arial" panose="020B0604020202020204" pitchFamily="34" charset="0"/>
            </a:rPr>
            <a:t>Land</a:t>
          </a:r>
          <a:endParaRPr lang="en-GB" sz="1700" dirty="0">
            <a:latin typeface="Arial" panose="020B0604020202020204" pitchFamily="34" charset="0"/>
            <a:cs typeface="Arial" panose="020B0604020202020204" pitchFamily="34" charset="0"/>
          </a:endParaRPr>
        </a:p>
      </dgm:t>
    </dgm:pt>
    <dgm:pt modelId="{F7010040-DE3C-4B14-BAB4-0E53587D6181}" type="parTrans" cxnId="{18E8C492-1020-41AD-A91F-077EA5994E69}">
      <dgm:prSet/>
      <dgm:spPr/>
      <dgm:t>
        <a:bodyPr/>
        <a:lstStyle/>
        <a:p>
          <a:endParaRPr lang="en-GB"/>
        </a:p>
      </dgm:t>
    </dgm:pt>
    <dgm:pt modelId="{B33D7734-B31E-455E-95B7-E57FC9A169FE}" type="sibTrans" cxnId="{18E8C492-1020-41AD-A91F-077EA5994E69}">
      <dgm:prSet/>
      <dgm:spPr/>
      <dgm:t>
        <a:bodyPr/>
        <a:lstStyle/>
        <a:p>
          <a:endParaRPr lang="en-GB"/>
        </a:p>
      </dgm:t>
    </dgm:pt>
    <dgm:pt modelId="{DD018356-67B6-4EE5-BC46-49A52C5BCCBE}">
      <dgm:prSet phldrT="[Text]" custT="1"/>
      <dgm:spPr/>
      <dgm:t>
        <a:bodyPr/>
        <a:lstStyle/>
        <a:p>
          <a:r>
            <a:rPr lang="en-GB" sz="1700" dirty="0" smtClean="0">
              <a:latin typeface="Arial" panose="020B0604020202020204" pitchFamily="34" charset="0"/>
              <a:cs typeface="Arial" panose="020B0604020202020204" pitchFamily="34" charset="0"/>
            </a:rPr>
            <a:t>Labour</a:t>
          </a:r>
          <a:endParaRPr lang="en-GB" sz="1700" dirty="0">
            <a:latin typeface="Arial" panose="020B0604020202020204" pitchFamily="34" charset="0"/>
            <a:cs typeface="Arial" panose="020B0604020202020204" pitchFamily="34" charset="0"/>
          </a:endParaRPr>
        </a:p>
      </dgm:t>
    </dgm:pt>
    <dgm:pt modelId="{10B9B9CF-3A12-45FD-A21C-43CC94EF4F92}" type="parTrans" cxnId="{E487E301-0705-41B3-8DE7-ABF78C1D1C40}">
      <dgm:prSet/>
      <dgm:spPr/>
      <dgm:t>
        <a:bodyPr/>
        <a:lstStyle/>
        <a:p>
          <a:endParaRPr lang="en-GB"/>
        </a:p>
      </dgm:t>
    </dgm:pt>
    <dgm:pt modelId="{4285C1C0-877B-491B-BD7D-E54A5B58660B}" type="sibTrans" cxnId="{E487E301-0705-41B3-8DE7-ABF78C1D1C40}">
      <dgm:prSet/>
      <dgm:spPr/>
      <dgm:t>
        <a:bodyPr/>
        <a:lstStyle/>
        <a:p>
          <a:endParaRPr lang="en-GB"/>
        </a:p>
      </dgm:t>
    </dgm:pt>
    <dgm:pt modelId="{9260C200-91F5-407F-A983-C298CB5B400B}">
      <dgm:prSet phldrT="[Text]" custT="1"/>
      <dgm:spPr/>
      <dgm:t>
        <a:bodyPr/>
        <a:lstStyle/>
        <a:p>
          <a:r>
            <a:rPr lang="en-GB" sz="1700" dirty="0" smtClean="0">
              <a:latin typeface="Arial" panose="020B0604020202020204" pitchFamily="34" charset="0"/>
              <a:cs typeface="Arial" panose="020B0604020202020204" pitchFamily="34" charset="0"/>
            </a:rPr>
            <a:t>Capital</a:t>
          </a:r>
          <a:endParaRPr lang="en-GB" sz="1700" dirty="0">
            <a:latin typeface="Arial" panose="020B0604020202020204" pitchFamily="34" charset="0"/>
            <a:cs typeface="Arial" panose="020B0604020202020204" pitchFamily="34" charset="0"/>
          </a:endParaRPr>
        </a:p>
      </dgm:t>
    </dgm:pt>
    <dgm:pt modelId="{EF131FCF-9042-44B7-9D49-05FA3472F07F}" type="parTrans" cxnId="{81544B38-14C7-4A3B-89DB-1350A2602B57}">
      <dgm:prSet/>
      <dgm:spPr/>
      <dgm:t>
        <a:bodyPr/>
        <a:lstStyle/>
        <a:p>
          <a:endParaRPr lang="en-GB"/>
        </a:p>
      </dgm:t>
    </dgm:pt>
    <dgm:pt modelId="{DE248DEB-8D12-44DB-9C61-387FA97E86D1}" type="sibTrans" cxnId="{81544B38-14C7-4A3B-89DB-1350A2602B57}">
      <dgm:prSet/>
      <dgm:spPr/>
      <dgm:t>
        <a:bodyPr/>
        <a:lstStyle/>
        <a:p>
          <a:endParaRPr lang="en-GB"/>
        </a:p>
      </dgm:t>
    </dgm:pt>
    <dgm:pt modelId="{9156B818-EBA6-487A-B81B-92CE59341DB9}">
      <dgm:prSet phldrT="[Text]" custT="1"/>
      <dgm:spPr/>
      <dgm:t>
        <a:bodyPr/>
        <a:lstStyle/>
        <a:p>
          <a:r>
            <a:rPr lang="en-GB" sz="1700" dirty="0" smtClean="0">
              <a:latin typeface="Arial" panose="020B0604020202020204" pitchFamily="34" charset="0"/>
              <a:cs typeface="Arial" panose="020B0604020202020204" pitchFamily="34" charset="0"/>
            </a:rPr>
            <a:t>Enterprise</a:t>
          </a:r>
          <a:endParaRPr lang="en-GB" sz="1700" dirty="0">
            <a:latin typeface="Arial" panose="020B0604020202020204" pitchFamily="34" charset="0"/>
            <a:cs typeface="Arial" panose="020B0604020202020204" pitchFamily="34" charset="0"/>
          </a:endParaRPr>
        </a:p>
      </dgm:t>
    </dgm:pt>
    <dgm:pt modelId="{D5D31969-D64C-4E14-A15B-A17CBA2A237E}" type="parTrans" cxnId="{3E207319-DCF4-488D-828D-8206521FF869}">
      <dgm:prSet/>
      <dgm:spPr/>
      <dgm:t>
        <a:bodyPr/>
        <a:lstStyle/>
        <a:p>
          <a:endParaRPr lang="en-GB"/>
        </a:p>
      </dgm:t>
    </dgm:pt>
    <dgm:pt modelId="{B8A396D3-7025-4929-8781-FD5216BA5227}" type="sibTrans" cxnId="{3E207319-DCF4-488D-828D-8206521FF869}">
      <dgm:prSet/>
      <dgm:spPr/>
      <dgm:t>
        <a:bodyPr/>
        <a:lstStyle/>
        <a:p>
          <a:endParaRPr lang="en-GB"/>
        </a:p>
      </dgm:t>
    </dgm:pt>
    <dgm:pt modelId="{0F66ECDF-B95B-48E7-9CFF-4B885BBE456A}" type="pres">
      <dgm:prSet presAssocID="{8D4F6137-6D13-43FA-9489-A4EE604AE6BD}" presName="Name0" presStyleCnt="0">
        <dgm:presLayoutVars>
          <dgm:orgChart val="1"/>
          <dgm:chPref val="1"/>
          <dgm:dir/>
          <dgm:animOne val="branch"/>
          <dgm:animLvl val="lvl"/>
          <dgm:resizeHandles/>
        </dgm:presLayoutVars>
      </dgm:prSet>
      <dgm:spPr/>
      <dgm:t>
        <a:bodyPr/>
        <a:lstStyle/>
        <a:p>
          <a:endParaRPr lang="en-GB"/>
        </a:p>
      </dgm:t>
    </dgm:pt>
    <dgm:pt modelId="{49A8527F-46DB-4C74-BFE5-65112B545985}" type="pres">
      <dgm:prSet presAssocID="{A63AD3B7-3C9A-42E8-A133-1193B3FD0399}" presName="hierRoot1" presStyleCnt="0">
        <dgm:presLayoutVars>
          <dgm:hierBranch val="init"/>
        </dgm:presLayoutVars>
      </dgm:prSet>
      <dgm:spPr/>
    </dgm:pt>
    <dgm:pt modelId="{6236081B-BD40-47DF-9A8D-2BDD35CADC1C}" type="pres">
      <dgm:prSet presAssocID="{A63AD3B7-3C9A-42E8-A133-1193B3FD0399}" presName="rootComposite1" presStyleCnt="0"/>
      <dgm:spPr/>
    </dgm:pt>
    <dgm:pt modelId="{85D179A3-0DA0-40EC-AE9A-C591323A03D5}" type="pres">
      <dgm:prSet presAssocID="{A63AD3B7-3C9A-42E8-A133-1193B3FD0399}" presName="rootText1" presStyleLbl="alignAcc1" presStyleIdx="0" presStyleCnt="0" custScaleX="213914" custScaleY="65207">
        <dgm:presLayoutVars>
          <dgm:chPref val="3"/>
        </dgm:presLayoutVars>
      </dgm:prSet>
      <dgm:spPr/>
      <dgm:t>
        <a:bodyPr/>
        <a:lstStyle/>
        <a:p>
          <a:endParaRPr lang="en-GB"/>
        </a:p>
      </dgm:t>
    </dgm:pt>
    <dgm:pt modelId="{D7DB241F-FBF8-45D6-AD25-8001C9DC6D1A}" type="pres">
      <dgm:prSet presAssocID="{A63AD3B7-3C9A-42E8-A133-1193B3FD0399}" presName="topArc1" presStyleLbl="parChTrans1D1" presStyleIdx="0" presStyleCnt="10"/>
      <dgm:spPr/>
    </dgm:pt>
    <dgm:pt modelId="{E299A717-1A41-490C-A18C-BF0D21D9F6E5}" type="pres">
      <dgm:prSet presAssocID="{A63AD3B7-3C9A-42E8-A133-1193B3FD0399}" presName="bottomArc1" presStyleLbl="parChTrans1D1" presStyleIdx="1" presStyleCnt="10"/>
      <dgm:spPr/>
    </dgm:pt>
    <dgm:pt modelId="{C6A64D38-779E-433D-8FA8-4CD33A7F978D}" type="pres">
      <dgm:prSet presAssocID="{A63AD3B7-3C9A-42E8-A133-1193B3FD0399}" presName="topConnNode1" presStyleLbl="node1" presStyleIdx="0" presStyleCnt="0"/>
      <dgm:spPr/>
      <dgm:t>
        <a:bodyPr/>
        <a:lstStyle/>
        <a:p>
          <a:endParaRPr lang="en-GB"/>
        </a:p>
      </dgm:t>
    </dgm:pt>
    <dgm:pt modelId="{8C8AA6BA-F1AD-4BB9-A84B-DB66727FD851}" type="pres">
      <dgm:prSet presAssocID="{A63AD3B7-3C9A-42E8-A133-1193B3FD0399}" presName="hierChild2" presStyleCnt="0"/>
      <dgm:spPr/>
    </dgm:pt>
    <dgm:pt modelId="{022D35E8-BD90-4C8E-AE5F-35FA9460AB9D}" type="pres">
      <dgm:prSet presAssocID="{F7010040-DE3C-4B14-BAB4-0E53587D6181}" presName="Name28" presStyleLbl="parChTrans1D2" presStyleIdx="0" presStyleCnt="4"/>
      <dgm:spPr/>
      <dgm:t>
        <a:bodyPr/>
        <a:lstStyle/>
        <a:p>
          <a:endParaRPr lang="en-GB"/>
        </a:p>
      </dgm:t>
    </dgm:pt>
    <dgm:pt modelId="{64F811CE-8556-4650-811C-43C12C54E3AC}" type="pres">
      <dgm:prSet presAssocID="{95AC991D-641B-40E4-AF11-91357D905491}" presName="hierRoot2" presStyleCnt="0">
        <dgm:presLayoutVars>
          <dgm:hierBranch val="init"/>
        </dgm:presLayoutVars>
      </dgm:prSet>
      <dgm:spPr/>
    </dgm:pt>
    <dgm:pt modelId="{841E4DAE-F255-43BA-8BB2-2971B03B6EB3}" type="pres">
      <dgm:prSet presAssocID="{95AC991D-641B-40E4-AF11-91357D905491}" presName="rootComposite2" presStyleCnt="0"/>
      <dgm:spPr/>
    </dgm:pt>
    <dgm:pt modelId="{49065BE4-BFF6-4FAC-9909-996D7A66ACFB}" type="pres">
      <dgm:prSet presAssocID="{95AC991D-641B-40E4-AF11-91357D905491}" presName="rootText2" presStyleLbl="alignAcc1" presStyleIdx="0" presStyleCnt="0" custLinFactNeighborX="10413">
        <dgm:presLayoutVars>
          <dgm:chPref val="3"/>
        </dgm:presLayoutVars>
      </dgm:prSet>
      <dgm:spPr/>
      <dgm:t>
        <a:bodyPr/>
        <a:lstStyle/>
        <a:p>
          <a:endParaRPr lang="en-GB"/>
        </a:p>
      </dgm:t>
    </dgm:pt>
    <dgm:pt modelId="{A1AE8779-57ED-47F5-BD75-BD5D5A9ECAC9}" type="pres">
      <dgm:prSet presAssocID="{95AC991D-641B-40E4-AF11-91357D905491}" presName="topArc2" presStyleLbl="parChTrans1D1" presStyleIdx="2" presStyleCnt="10"/>
      <dgm:spPr/>
    </dgm:pt>
    <dgm:pt modelId="{5445450F-FE10-48BC-9BD5-36E7D79F8612}" type="pres">
      <dgm:prSet presAssocID="{95AC991D-641B-40E4-AF11-91357D905491}" presName="bottomArc2" presStyleLbl="parChTrans1D1" presStyleIdx="3" presStyleCnt="10"/>
      <dgm:spPr/>
    </dgm:pt>
    <dgm:pt modelId="{5E3AFE68-CC27-44B0-9CDA-98E1889E343B}" type="pres">
      <dgm:prSet presAssocID="{95AC991D-641B-40E4-AF11-91357D905491}" presName="topConnNode2" presStyleLbl="node2" presStyleIdx="0" presStyleCnt="0"/>
      <dgm:spPr/>
      <dgm:t>
        <a:bodyPr/>
        <a:lstStyle/>
        <a:p>
          <a:endParaRPr lang="en-GB"/>
        </a:p>
      </dgm:t>
    </dgm:pt>
    <dgm:pt modelId="{44CF858B-FCCB-4C52-8278-014806169532}" type="pres">
      <dgm:prSet presAssocID="{95AC991D-641B-40E4-AF11-91357D905491}" presName="hierChild4" presStyleCnt="0"/>
      <dgm:spPr/>
    </dgm:pt>
    <dgm:pt modelId="{0924AD6D-C0B2-4292-8535-F99A5B7BFA1E}" type="pres">
      <dgm:prSet presAssocID="{95AC991D-641B-40E4-AF11-91357D905491}" presName="hierChild5" presStyleCnt="0"/>
      <dgm:spPr/>
    </dgm:pt>
    <dgm:pt modelId="{497C3BE5-AC2E-4621-B882-2A61C61FC790}" type="pres">
      <dgm:prSet presAssocID="{10B9B9CF-3A12-45FD-A21C-43CC94EF4F92}" presName="Name28" presStyleLbl="parChTrans1D2" presStyleIdx="1" presStyleCnt="4"/>
      <dgm:spPr/>
      <dgm:t>
        <a:bodyPr/>
        <a:lstStyle/>
        <a:p>
          <a:endParaRPr lang="en-GB"/>
        </a:p>
      </dgm:t>
    </dgm:pt>
    <dgm:pt modelId="{4E1A6AFA-7ADD-45E8-9C7A-36F227900B1E}" type="pres">
      <dgm:prSet presAssocID="{DD018356-67B6-4EE5-BC46-49A52C5BCCBE}" presName="hierRoot2" presStyleCnt="0">
        <dgm:presLayoutVars>
          <dgm:hierBranch val="init"/>
        </dgm:presLayoutVars>
      </dgm:prSet>
      <dgm:spPr/>
    </dgm:pt>
    <dgm:pt modelId="{2E8D2C2A-C3C5-4B9F-906F-434EA0496152}" type="pres">
      <dgm:prSet presAssocID="{DD018356-67B6-4EE5-BC46-49A52C5BCCBE}" presName="rootComposite2" presStyleCnt="0"/>
      <dgm:spPr/>
    </dgm:pt>
    <dgm:pt modelId="{93DA96C4-D51A-4642-8178-DB13CAB8E7C5}" type="pres">
      <dgm:prSet presAssocID="{DD018356-67B6-4EE5-BC46-49A52C5BCCBE}" presName="rootText2" presStyleLbl="alignAcc1" presStyleIdx="0" presStyleCnt="0" custLinFactNeighborX="8253">
        <dgm:presLayoutVars>
          <dgm:chPref val="3"/>
        </dgm:presLayoutVars>
      </dgm:prSet>
      <dgm:spPr/>
      <dgm:t>
        <a:bodyPr/>
        <a:lstStyle/>
        <a:p>
          <a:endParaRPr lang="en-GB"/>
        </a:p>
      </dgm:t>
    </dgm:pt>
    <dgm:pt modelId="{0492AFDB-FA76-4312-A726-C38B2C563360}" type="pres">
      <dgm:prSet presAssocID="{DD018356-67B6-4EE5-BC46-49A52C5BCCBE}" presName="topArc2" presStyleLbl="parChTrans1D1" presStyleIdx="4" presStyleCnt="10"/>
      <dgm:spPr/>
    </dgm:pt>
    <dgm:pt modelId="{08F489C0-8175-4E18-BEA8-261839A73092}" type="pres">
      <dgm:prSet presAssocID="{DD018356-67B6-4EE5-BC46-49A52C5BCCBE}" presName="bottomArc2" presStyleLbl="parChTrans1D1" presStyleIdx="5" presStyleCnt="10"/>
      <dgm:spPr/>
    </dgm:pt>
    <dgm:pt modelId="{86030A8F-CA88-42B6-9E30-3B98E8DA7C75}" type="pres">
      <dgm:prSet presAssocID="{DD018356-67B6-4EE5-BC46-49A52C5BCCBE}" presName="topConnNode2" presStyleLbl="node2" presStyleIdx="0" presStyleCnt="0"/>
      <dgm:spPr/>
      <dgm:t>
        <a:bodyPr/>
        <a:lstStyle/>
        <a:p>
          <a:endParaRPr lang="en-GB"/>
        </a:p>
      </dgm:t>
    </dgm:pt>
    <dgm:pt modelId="{6FAD488B-7044-47F2-87D0-20828481D51A}" type="pres">
      <dgm:prSet presAssocID="{DD018356-67B6-4EE5-BC46-49A52C5BCCBE}" presName="hierChild4" presStyleCnt="0"/>
      <dgm:spPr/>
    </dgm:pt>
    <dgm:pt modelId="{DFEDFEC6-BD35-48A8-AF52-5081690D5CA7}" type="pres">
      <dgm:prSet presAssocID="{DD018356-67B6-4EE5-BC46-49A52C5BCCBE}" presName="hierChild5" presStyleCnt="0"/>
      <dgm:spPr/>
    </dgm:pt>
    <dgm:pt modelId="{D934D515-EF2E-478E-8259-67374D409D10}" type="pres">
      <dgm:prSet presAssocID="{EF131FCF-9042-44B7-9D49-05FA3472F07F}" presName="Name28" presStyleLbl="parChTrans1D2" presStyleIdx="2" presStyleCnt="4"/>
      <dgm:spPr/>
      <dgm:t>
        <a:bodyPr/>
        <a:lstStyle/>
        <a:p>
          <a:endParaRPr lang="en-GB"/>
        </a:p>
      </dgm:t>
    </dgm:pt>
    <dgm:pt modelId="{39175CD8-47D6-46F0-BD3C-53C40E18E1B5}" type="pres">
      <dgm:prSet presAssocID="{9260C200-91F5-407F-A983-C298CB5B400B}" presName="hierRoot2" presStyleCnt="0">
        <dgm:presLayoutVars>
          <dgm:hierBranch val="init"/>
        </dgm:presLayoutVars>
      </dgm:prSet>
      <dgm:spPr/>
    </dgm:pt>
    <dgm:pt modelId="{BC09BDC8-359C-4F51-82EE-F4107BE85977}" type="pres">
      <dgm:prSet presAssocID="{9260C200-91F5-407F-A983-C298CB5B400B}" presName="rootComposite2" presStyleCnt="0"/>
      <dgm:spPr/>
    </dgm:pt>
    <dgm:pt modelId="{72B3D112-C1A7-45B2-92B8-6AAA072369E1}" type="pres">
      <dgm:prSet presAssocID="{9260C200-91F5-407F-A983-C298CB5B400B}" presName="rootText2" presStyleLbl="alignAcc1" presStyleIdx="0" presStyleCnt="0" custLinFactNeighborX="152">
        <dgm:presLayoutVars>
          <dgm:chPref val="3"/>
        </dgm:presLayoutVars>
      </dgm:prSet>
      <dgm:spPr/>
      <dgm:t>
        <a:bodyPr/>
        <a:lstStyle/>
        <a:p>
          <a:endParaRPr lang="en-GB"/>
        </a:p>
      </dgm:t>
    </dgm:pt>
    <dgm:pt modelId="{90043E02-9C06-4E43-B08D-677E30CC3952}" type="pres">
      <dgm:prSet presAssocID="{9260C200-91F5-407F-A983-C298CB5B400B}" presName="topArc2" presStyleLbl="parChTrans1D1" presStyleIdx="6" presStyleCnt="10"/>
      <dgm:spPr/>
    </dgm:pt>
    <dgm:pt modelId="{5813ED06-E126-47F1-BCBC-34A6ED2F62EA}" type="pres">
      <dgm:prSet presAssocID="{9260C200-91F5-407F-A983-C298CB5B400B}" presName="bottomArc2" presStyleLbl="parChTrans1D1" presStyleIdx="7" presStyleCnt="10"/>
      <dgm:spPr/>
    </dgm:pt>
    <dgm:pt modelId="{189748E7-061C-4C45-BB55-2C91D1E5A58D}" type="pres">
      <dgm:prSet presAssocID="{9260C200-91F5-407F-A983-C298CB5B400B}" presName="topConnNode2" presStyleLbl="node2" presStyleIdx="0" presStyleCnt="0"/>
      <dgm:spPr/>
      <dgm:t>
        <a:bodyPr/>
        <a:lstStyle/>
        <a:p>
          <a:endParaRPr lang="en-GB"/>
        </a:p>
      </dgm:t>
    </dgm:pt>
    <dgm:pt modelId="{34E7760A-18A6-4F61-AE3C-2DC498B6350E}" type="pres">
      <dgm:prSet presAssocID="{9260C200-91F5-407F-A983-C298CB5B400B}" presName="hierChild4" presStyleCnt="0"/>
      <dgm:spPr/>
    </dgm:pt>
    <dgm:pt modelId="{C0AB93CD-AA3D-4CB4-B7D3-C4C08263C825}" type="pres">
      <dgm:prSet presAssocID="{9260C200-91F5-407F-A983-C298CB5B400B}" presName="hierChild5" presStyleCnt="0"/>
      <dgm:spPr/>
    </dgm:pt>
    <dgm:pt modelId="{0ED86D64-97CE-4AE3-88EE-2DB84D191B57}" type="pres">
      <dgm:prSet presAssocID="{D5D31969-D64C-4E14-A15B-A17CBA2A237E}" presName="Name28" presStyleLbl="parChTrans1D2" presStyleIdx="3" presStyleCnt="4"/>
      <dgm:spPr/>
      <dgm:t>
        <a:bodyPr/>
        <a:lstStyle/>
        <a:p>
          <a:endParaRPr lang="en-GB"/>
        </a:p>
      </dgm:t>
    </dgm:pt>
    <dgm:pt modelId="{D8AC2BA3-9BC2-4905-A9A2-1808D9A9C261}" type="pres">
      <dgm:prSet presAssocID="{9156B818-EBA6-487A-B81B-92CE59341DB9}" presName="hierRoot2" presStyleCnt="0">
        <dgm:presLayoutVars>
          <dgm:hierBranch val="init"/>
        </dgm:presLayoutVars>
      </dgm:prSet>
      <dgm:spPr/>
    </dgm:pt>
    <dgm:pt modelId="{D15304F4-8F79-49ED-A9BB-BB382DCC887B}" type="pres">
      <dgm:prSet presAssocID="{9156B818-EBA6-487A-B81B-92CE59341DB9}" presName="rootComposite2" presStyleCnt="0"/>
      <dgm:spPr/>
    </dgm:pt>
    <dgm:pt modelId="{9D877840-E79D-46AB-8883-9FA0AB26DF1F}" type="pres">
      <dgm:prSet presAssocID="{9156B818-EBA6-487A-B81B-92CE59341DB9}" presName="rootText2" presStyleLbl="alignAcc1" presStyleIdx="0" presStyleCnt="0" custLinFactNeighborX="-11644">
        <dgm:presLayoutVars>
          <dgm:chPref val="3"/>
        </dgm:presLayoutVars>
      </dgm:prSet>
      <dgm:spPr/>
      <dgm:t>
        <a:bodyPr/>
        <a:lstStyle/>
        <a:p>
          <a:endParaRPr lang="en-GB"/>
        </a:p>
      </dgm:t>
    </dgm:pt>
    <dgm:pt modelId="{167E59CD-8F8D-4B38-804C-929715385186}" type="pres">
      <dgm:prSet presAssocID="{9156B818-EBA6-487A-B81B-92CE59341DB9}" presName="topArc2" presStyleLbl="parChTrans1D1" presStyleIdx="8" presStyleCnt="10"/>
      <dgm:spPr/>
    </dgm:pt>
    <dgm:pt modelId="{F2928865-3120-4EB3-B79A-D95A5575B806}" type="pres">
      <dgm:prSet presAssocID="{9156B818-EBA6-487A-B81B-92CE59341DB9}" presName="bottomArc2" presStyleLbl="parChTrans1D1" presStyleIdx="9" presStyleCnt="10"/>
      <dgm:spPr/>
    </dgm:pt>
    <dgm:pt modelId="{8C225C3A-8C2A-4046-8A39-8C0C60A00218}" type="pres">
      <dgm:prSet presAssocID="{9156B818-EBA6-487A-B81B-92CE59341DB9}" presName="topConnNode2" presStyleLbl="node2" presStyleIdx="0" presStyleCnt="0"/>
      <dgm:spPr/>
      <dgm:t>
        <a:bodyPr/>
        <a:lstStyle/>
        <a:p>
          <a:endParaRPr lang="en-GB"/>
        </a:p>
      </dgm:t>
    </dgm:pt>
    <dgm:pt modelId="{2E8E4CCE-AEC8-4632-81D7-8AC12745739C}" type="pres">
      <dgm:prSet presAssocID="{9156B818-EBA6-487A-B81B-92CE59341DB9}" presName="hierChild4" presStyleCnt="0"/>
      <dgm:spPr/>
    </dgm:pt>
    <dgm:pt modelId="{75418423-8E94-4405-8274-E5697274B068}" type="pres">
      <dgm:prSet presAssocID="{9156B818-EBA6-487A-B81B-92CE59341DB9}" presName="hierChild5" presStyleCnt="0"/>
      <dgm:spPr/>
    </dgm:pt>
    <dgm:pt modelId="{12684701-661D-40C4-A141-6625623B1E21}" type="pres">
      <dgm:prSet presAssocID="{A63AD3B7-3C9A-42E8-A133-1193B3FD0399}" presName="hierChild3" presStyleCnt="0"/>
      <dgm:spPr/>
    </dgm:pt>
  </dgm:ptLst>
  <dgm:cxnLst>
    <dgm:cxn modelId="{4358160B-621A-4AB4-B7F6-15D504067E01}" type="presOf" srcId="{F7010040-DE3C-4B14-BAB4-0E53587D6181}" destId="{022D35E8-BD90-4C8E-AE5F-35FA9460AB9D}" srcOrd="0" destOrd="0" presId="urn:microsoft.com/office/officeart/2008/layout/HalfCircleOrganizationChart"/>
    <dgm:cxn modelId="{AB24984A-6B09-4C38-87FE-A317D924271F}" srcId="{8D4F6137-6D13-43FA-9489-A4EE604AE6BD}" destId="{A63AD3B7-3C9A-42E8-A133-1193B3FD0399}" srcOrd="0" destOrd="0" parTransId="{BD8B30DC-9F3C-4F25-AE2C-0EB8B5DC760A}" sibTransId="{CAE2A4BF-3FEF-47F6-AD2F-CADC0DF814E9}"/>
    <dgm:cxn modelId="{669D582E-E0EA-41C9-A178-F79B60E606B2}" type="presOf" srcId="{9260C200-91F5-407F-A983-C298CB5B400B}" destId="{72B3D112-C1A7-45B2-92B8-6AAA072369E1}" srcOrd="0" destOrd="0" presId="urn:microsoft.com/office/officeart/2008/layout/HalfCircleOrganizationChart"/>
    <dgm:cxn modelId="{74B8B941-34E0-4150-9691-74B71C1F7ABE}" type="presOf" srcId="{EF131FCF-9042-44B7-9D49-05FA3472F07F}" destId="{D934D515-EF2E-478E-8259-67374D409D10}" srcOrd="0" destOrd="0" presId="urn:microsoft.com/office/officeart/2008/layout/HalfCircleOrganizationChart"/>
    <dgm:cxn modelId="{354EDC20-133E-4B73-B53F-4FEC43EC1208}" type="presOf" srcId="{DD018356-67B6-4EE5-BC46-49A52C5BCCBE}" destId="{86030A8F-CA88-42B6-9E30-3B98E8DA7C75}" srcOrd="1" destOrd="0" presId="urn:microsoft.com/office/officeart/2008/layout/HalfCircleOrganizationChart"/>
    <dgm:cxn modelId="{3E207319-DCF4-488D-828D-8206521FF869}" srcId="{A63AD3B7-3C9A-42E8-A133-1193B3FD0399}" destId="{9156B818-EBA6-487A-B81B-92CE59341DB9}" srcOrd="3" destOrd="0" parTransId="{D5D31969-D64C-4E14-A15B-A17CBA2A237E}" sibTransId="{B8A396D3-7025-4929-8781-FD5216BA5227}"/>
    <dgm:cxn modelId="{F75DF3F9-B64F-427D-9134-26073BCD9BA3}" type="presOf" srcId="{9156B818-EBA6-487A-B81B-92CE59341DB9}" destId="{9D877840-E79D-46AB-8883-9FA0AB26DF1F}" srcOrd="0" destOrd="0" presId="urn:microsoft.com/office/officeart/2008/layout/HalfCircleOrganizationChart"/>
    <dgm:cxn modelId="{E487E301-0705-41B3-8DE7-ABF78C1D1C40}" srcId="{A63AD3B7-3C9A-42E8-A133-1193B3FD0399}" destId="{DD018356-67B6-4EE5-BC46-49A52C5BCCBE}" srcOrd="1" destOrd="0" parTransId="{10B9B9CF-3A12-45FD-A21C-43CC94EF4F92}" sibTransId="{4285C1C0-877B-491B-BD7D-E54A5B58660B}"/>
    <dgm:cxn modelId="{0B72C519-7E07-414B-9A38-5204A52450ED}" type="presOf" srcId="{DD018356-67B6-4EE5-BC46-49A52C5BCCBE}" destId="{93DA96C4-D51A-4642-8178-DB13CAB8E7C5}" srcOrd="0" destOrd="0" presId="urn:microsoft.com/office/officeart/2008/layout/HalfCircleOrganizationChart"/>
    <dgm:cxn modelId="{69D7E858-453F-44EC-A695-FFAEB55AD0F2}" type="presOf" srcId="{D5D31969-D64C-4E14-A15B-A17CBA2A237E}" destId="{0ED86D64-97CE-4AE3-88EE-2DB84D191B57}" srcOrd="0" destOrd="0" presId="urn:microsoft.com/office/officeart/2008/layout/HalfCircleOrganizationChart"/>
    <dgm:cxn modelId="{3BC24C84-BF26-4032-B95C-1B5654C3E916}" type="presOf" srcId="{9156B818-EBA6-487A-B81B-92CE59341DB9}" destId="{8C225C3A-8C2A-4046-8A39-8C0C60A00218}" srcOrd="1" destOrd="0" presId="urn:microsoft.com/office/officeart/2008/layout/HalfCircleOrganizationChart"/>
    <dgm:cxn modelId="{6E3FC2AC-00DF-42A1-BF25-1FD168017AE5}" type="presOf" srcId="{A63AD3B7-3C9A-42E8-A133-1193B3FD0399}" destId="{C6A64D38-779E-433D-8FA8-4CD33A7F978D}" srcOrd="1" destOrd="0" presId="urn:microsoft.com/office/officeart/2008/layout/HalfCircleOrganizationChart"/>
    <dgm:cxn modelId="{7BF0F65B-0835-4DAB-955A-43C0BE4D1E83}" type="presOf" srcId="{A63AD3B7-3C9A-42E8-A133-1193B3FD0399}" destId="{85D179A3-0DA0-40EC-AE9A-C591323A03D5}" srcOrd="0" destOrd="0" presId="urn:microsoft.com/office/officeart/2008/layout/HalfCircleOrganizationChart"/>
    <dgm:cxn modelId="{F204AB18-C516-4E5A-A4BC-0BB9E344372D}" type="presOf" srcId="{10B9B9CF-3A12-45FD-A21C-43CC94EF4F92}" destId="{497C3BE5-AC2E-4621-B882-2A61C61FC790}" srcOrd="0" destOrd="0" presId="urn:microsoft.com/office/officeart/2008/layout/HalfCircleOrganizationChart"/>
    <dgm:cxn modelId="{87A6B17B-6E54-4F92-817E-2F78426E0580}" type="presOf" srcId="{9260C200-91F5-407F-A983-C298CB5B400B}" destId="{189748E7-061C-4C45-BB55-2C91D1E5A58D}" srcOrd="1" destOrd="0" presId="urn:microsoft.com/office/officeart/2008/layout/HalfCircleOrganizationChart"/>
    <dgm:cxn modelId="{81544B38-14C7-4A3B-89DB-1350A2602B57}" srcId="{A63AD3B7-3C9A-42E8-A133-1193B3FD0399}" destId="{9260C200-91F5-407F-A983-C298CB5B400B}" srcOrd="2" destOrd="0" parTransId="{EF131FCF-9042-44B7-9D49-05FA3472F07F}" sibTransId="{DE248DEB-8D12-44DB-9C61-387FA97E86D1}"/>
    <dgm:cxn modelId="{A4BD3CD6-F6F8-49A3-83AB-845F00B6404A}" type="presOf" srcId="{95AC991D-641B-40E4-AF11-91357D905491}" destId="{49065BE4-BFF6-4FAC-9909-996D7A66ACFB}" srcOrd="0" destOrd="0" presId="urn:microsoft.com/office/officeart/2008/layout/HalfCircleOrganizationChart"/>
    <dgm:cxn modelId="{66B2EF3F-EFCA-49EB-A989-C52627F42705}" type="presOf" srcId="{8D4F6137-6D13-43FA-9489-A4EE604AE6BD}" destId="{0F66ECDF-B95B-48E7-9CFF-4B885BBE456A}" srcOrd="0" destOrd="0" presId="urn:microsoft.com/office/officeart/2008/layout/HalfCircleOrganizationChart"/>
    <dgm:cxn modelId="{18E8C492-1020-41AD-A91F-077EA5994E69}" srcId="{A63AD3B7-3C9A-42E8-A133-1193B3FD0399}" destId="{95AC991D-641B-40E4-AF11-91357D905491}" srcOrd="0" destOrd="0" parTransId="{F7010040-DE3C-4B14-BAB4-0E53587D6181}" sibTransId="{B33D7734-B31E-455E-95B7-E57FC9A169FE}"/>
    <dgm:cxn modelId="{4E4BCEA7-47DF-4BE2-9ED7-AFA0F42BE6E7}" type="presOf" srcId="{95AC991D-641B-40E4-AF11-91357D905491}" destId="{5E3AFE68-CC27-44B0-9CDA-98E1889E343B}" srcOrd="1" destOrd="0" presId="urn:microsoft.com/office/officeart/2008/layout/HalfCircleOrganizationChart"/>
    <dgm:cxn modelId="{C2CEBC76-E693-4780-88FD-E7DEE3A56B0E}" type="presParOf" srcId="{0F66ECDF-B95B-48E7-9CFF-4B885BBE456A}" destId="{49A8527F-46DB-4C74-BFE5-65112B545985}" srcOrd="0" destOrd="0" presId="urn:microsoft.com/office/officeart/2008/layout/HalfCircleOrganizationChart"/>
    <dgm:cxn modelId="{11BA284B-3ED6-4DE2-9278-B8B496A3873A}" type="presParOf" srcId="{49A8527F-46DB-4C74-BFE5-65112B545985}" destId="{6236081B-BD40-47DF-9A8D-2BDD35CADC1C}" srcOrd="0" destOrd="0" presId="urn:microsoft.com/office/officeart/2008/layout/HalfCircleOrganizationChart"/>
    <dgm:cxn modelId="{674E3B35-FEB2-447C-BC94-C5A66FEEF75A}" type="presParOf" srcId="{6236081B-BD40-47DF-9A8D-2BDD35CADC1C}" destId="{85D179A3-0DA0-40EC-AE9A-C591323A03D5}" srcOrd="0" destOrd="0" presId="urn:microsoft.com/office/officeart/2008/layout/HalfCircleOrganizationChart"/>
    <dgm:cxn modelId="{9E8DEC17-0B60-4241-84E2-B0D06BB52192}" type="presParOf" srcId="{6236081B-BD40-47DF-9A8D-2BDD35CADC1C}" destId="{D7DB241F-FBF8-45D6-AD25-8001C9DC6D1A}" srcOrd="1" destOrd="0" presId="urn:microsoft.com/office/officeart/2008/layout/HalfCircleOrganizationChart"/>
    <dgm:cxn modelId="{9E9026B6-3D88-4CB4-83D6-8EACABB099C4}" type="presParOf" srcId="{6236081B-BD40-47DF-9A8D-2BDD35CADC1C}" destId="{E299A717-1A41-490C-A18C-BF0D21D9F6E5}" srcOrd="2" destOrd="0" presId="urn:microsoft.com/office/officeart/2008/layout/HalfCircleOrganizationChart"/>
    <dgm:cxn modelId="{AF1CDD99-D68B-4CCC-B2D0-DC120A3AAF3D}" type="presParOf" srcId="{6236081B-BD40-47DF-9A8D-2BDD35CADC1C}" destId="{C6A64D38-779E-433D-8FA8-4CD33A7F978D}" srcOrd="3" destOrd="0" presId="urn:microsoft.com/office/officeart/2008/layout/HalfCircleOrganizationChart"/>
    <dgm:cxn modelId="{74B1B6C5-942F-4E0E-82CF-F7359ADC6696}" type="presParOf" srcId="{49A8527F-46DB-4C74-BFE5-65112B545985}" destId="{8C8AA6BA-F1AD-4BB9-A84B-DB66727FD851}" srcOrd="1" destOrd="0" presId="urn:microsoft.com/office/officeart/2008/layout/HalfCircleOrganizationChart"/>
    <dgm:cxn modelId="{0934C2AA-B51E-4FA5-A8B4-3AE0CB987BF6}" type="presParOf" srcId="{8C8AA6BA-F1AD-4BB9-A84B-DB66727FD851}" destId="{022D35E8-BD90-4C8E-AE5F-35FA9460AB9D}" srcOrd="0" destOrd="0" presId="urn:microsoft.com/office/officeart/2008/layout/HalfCircleOrganizationChart"/>
    <dgm:cxn modelId="{7AD4E301-92E9-4572-9D4F-4C7908683DB1}" type="presParOf" srcId="{8C8AA6BA-F1AD-4BB9-A84B-DB66727FD851}" destId="{64F811CE-8556-4650-811C-43C12C54E3AC}" srcOrd="1" destOrd="0" presId="urn:microsoft.com/office/officeart/2008/layout/HalfCircleOrganizationChart"/>
    <dgm:cxn modelId="{1F74AB6D-5F4D-4DBB-B7DA-9327AF67619E}" type="presParOf" srcId="{64F811CE-8556-4650-811C-43C12C54E3AC}" destId="{841E4DAE-F255-43BA-8BB2-2971B03B6EB3}" srcOrd="0" destOrd="0" presId="urn:microsoft.com/office/officeart/2008/layout/HalfCircleOrganizationChart"/>
    <dgm:cxn modelId="{5259A63B-7EAF-41EB-8698-5B60462544DA}" type="presParOf" srcId="{841E4DAE-F255-43BA-8BB2-2971B03B6EB3}" destId="{49065BE4-BFF6-4FAC-9909-996D7A66ACFB}" srcOrd="0" destOrd="0" presId="urn:microsoft.com/office/officeart/2008/layout/HalfCircleOrganizationChart"/>
    <dgm:cxn modelId="{200FC58A-E281-4E90-875B-0F5EAF8EB68A}" type="presParOf" srcId="{841E4DAE-F255-43BA-8BB2-2971B03B6EB3}" destId="{A1AE8779-57ED-47F5-BD75-BD5D5A9ECAC9}" srcOrd="1" destOrd="0" presId="urn:microsoft.com/office/officeart/2008/layout/HalfCircleOrganizationChart"/>
    <dgm:cxn modelId="{00D4723B-0A05-4B93-96C2-431CCD27BFA8}" type="presParOf" srcId="{841E4DAE-F255-43BA-8BB2-2971B03B6EB3}" destId="{5445450F-FE10-48BC-9BD5-36E7D79F8612}" srcOrd="2" destOrd="0" presId="urn:microsoft.com/office/officeart/2008/layout/HalfCircleOrganizationChart"/>
    <dgm:cxn modelId="{C595FFE8-3A36-4845-9340-4A6B635F8493}" type="presParOf" srcId="{841E4DAE-F255-43BA-8BB2-2971B03B6EB3}" destId="{5E3AFE68-CC27-44B0-9CDA-98E1889E343B}" srcOrd="3" destOrd="0" presId="urn:microsoft.com/office/officeart/2008/layout/HalfCircleOrganizationChart"/>
    <dgm:cxn modelId="{A32BBB00-D2DD-4E6A-AD66-1099BCF305AC}" type="presParOf" srcId="{64F811CE-8556-4650-811C-43C12C54E3AC}" destId="{44CF858B-FCCB-4C52-8278-014806169532}" srcOrd="1" destOrd="0" presId="urn:microsoft.com/office/officeart/2008/layout/HalfCircleOrganizationChart"/>
    <dgm:cxn modelId="{F2B9B98F-A633-430A-8DCE-A152EFA33E09}" type="presParOf" srcId="{64F811CE-8556-4650-811C-43C12C54E3AC}" destId="{0924AD6D-C0B2-4292-8535-F99A5B7BFA1E}" srcOrd="2" destOrd="0" presId="urn:microsoft.com/office/officeart/2008/layout/HalfCircleOrganizationChart"/>
    <dgm:cxn modelId="{E954C238-23D4-424F-86C9-FA9778BA739D}" type="presParOf" srcId="{8C8AA6BA-F1AD-4BB9-A84B-DB66727FD851}" destId="{497C3BE5-AC2E-4621-B882-2A61C61FC790}" srcOrd="2" destOrd="0" presId="urn:microsoft.com/office/officeart/2008/layout/HalfCircleOrganizationChart"/>
    <dgm:cxn modelId="{93D4CF06-10C5-4550-864D-0B733578DBD8}" type="presParOf" srcId="{8C8AA6BA-F1AD-4BB9-A84B-DB66727FD851}" destId="{4E1A6AFA-7ADD-45E8-9C7A-36F227900B1E}" srcOrd="3" destOrd="0" presId="urn:microsoft.com/office/officeart/2008/layout/HalfCircleOrganizationChart"/>
    <dgm:cxn modelId="{D655EE16-D7F4-4D3C-AD0F-7BC6B6955EA2}" type="presParOf" srcId="{4E1A6AFA-7ADD-45E8-9C7A-36F227900B1E}" destId="{2E8D2C2A-C3C5-4B9F-906F-434EA0496152}" srcOrd="0" destOrd="0" presId="urn:microsoft.com/office/officeart/2008/layout/HalfCircleOrganizationChart"/>
    <dgm:cxn modelId="{4D0B252F-AD91-4A8F-8629-10C8849A8726}" type="presParOf" srcId="{2E8D2C2A-C3C5-4B9F-906F-434EA0496152}" destId="{93DA96C4-D51A-4642-8178-DB13CAB8E7C5}" srcOrd="0" destOrd="0" presId="urn:microsoft.com/office/officeart/2008/layout/HalfCircleOrganizationChart"/>
    <dgm:cxn modelId="{199F3398-CFDC-4AA6-80DA-76664A47E937}" type="presParOf" srcId="{2E8D2C2A-C3C5-4B9F-906F-434EA0496152}" destId="{0492AFDB-FA76-4312-A726-C38B2C563360}" srcOrd="1" destOrd="0" presId="urn:microsoft.com/office/officeart/2008/layout/HalfCircleOrganizationChart"/>
    <dgm:cxn modelId="{989A012C-4CB4-4ADA-B762-AF10594819B7}" type="presParOf" srcId="{2E8D2C2A-C3C5-4B9F-906F-434EA0496152}" destId="{08F489C0-8175-4E18-BEA8-261839A73092}" srcOrd="2" destOrd="0" presId="urn:microsoft.com/office/officeart/2008/layout/HalfCircleOrganizationChart"/>
    <dgm:cxn modelId="{F4E70AD0-8165-4A9C-B069-C8837A9C043B}" type="presParOf" srcId="{2E8D2C2A-C3C5-4B9F-906F-434EA0496152}" destId="{86030A8F-CA88-42B6-9E30-3B98E8DA7C75}" srcOrd="3" destOrd="0" presId="urn:microsoft.com/office/officeart/2008/layout/HalfCircleOrganizationChart"/>
    <dgm:cxn modelId="{77680D18-6A9A-45B2-A665-B22DC7C16E30}" type="presParOf" srcId="{4E1A6AFA-7ADD-45E8-9C7A-36F227900B1E}" destId="{6FAD488B-7044-47F2-87D0-20828481D51A}" srcOrd="1" destOrd="0" presId="urn:microsoft.com/office/officeart/2008/layout/HalfCircleOrganizationChart"/>
    <dgm:cxn modelId="{D9863C57-3A38-443E-BCC3-448E0D19FB65}" type="presParOf" srcId="{4E1A6AFA-7ADD-45E8-9C7A-36F227900B1E}" destId="{DFEDFEC6-BD35-48A8-AF52-5081690D5CA7}" srcOrd="2" destOrd="0" presId="urn:microsoft.com/office/officeart/2008/layout/HalfCircleOrganizationChart"/>
    <dgm:cxn modelId="{BDD7440F-E85F-45DF-A00B-3DD47B8717BB}" type="presParOf" srcId="{8C8AA6BA-F1AD-4BB9-A84B-DB66727FD851}" destId="{D934D515-EF2E-478E-8259-67374D409D10}" srcOrd="4" destOrd="0" presId="urn:microsoft.com/office/officeart/2008/layout/HalfCircleOrganizationChart"/>
    <dgm:cxn modelId="{BABFB5D1-64CF-47F5-807F-DE209D5A8ABB}" type="presParOf" srcId="{8C8AA6BA-F1AD-4BB9-A84B-DB66727FD851}" destId="{39175CD8-47D6-46F0-BD3C-53C40E18E1B5}" srcOrd="5" destOrd="0" presId="urn:microsoft.com/office/officeart/2008/layout/HalfCircleOrganizationChart"/>
    <dgm:cxn modelId="{559D8F81-AA7D-4027-8F7C-44CECC8676D5}" type="presParOf" srcId="{39175CD8-47D6-46F0-BD3C-53C40E18E1B5}" destId="{BC09BDC8-359C-4F51-82EE-F4107BE85977}" srcOrd="0" destOrd="0" presId="urn:microsoft.com/office/officeart/2008/layout/HalfCircleOrganizationChart"/>
    <dgm:cxn modelId="{CE1D769E-6F5F-4070-B797-96DA9FD97B71}" type="presParOf" srcId="{BC09BDC8-359C-4F51-82EE-F4107BE85977}" destId="{72B3D112-C1A7-45B2-92B8-6AAA072369E1}" srcOrd="0" destOrd="0" presId="urn:microsoft.com/office/officeart/2008/layout/HalfCircleOrganizationChart"/>
    <dgm:cxn modelId="{41EA4A00-026D-467A-9A1A-40569B4E9441}" type="presParOf" srcId="{BC09BDC8-359C-4F51-82EE-F4107BE85977}" destId="{90043E02-9C06-4E43-B08D-677E30CC3952}" srcOrd="1" destOrd="0" presId="urn:microsoft.com/office/officeart/2008/layout/HalfCircleOrganizationChart"/>
    <dgm:cxn modelId="{EA2CB2A8-FFC2-414A-B419-2957921EA882}" type="presParOf" srcId="{BC09BDC8-359C-4F51-82EE-F4107BE85977}" destId="{5813ED06-E126-47F1-BCBC-34A6ED2F62EA}" srcOrd="2" destOrd="0" presId="urn:microsoft.com/office/officeart/2008/layout/HalfCircleOrganizationChart"/>
    <dgm:cxn modelId="{28779081-4C2B-4B66-8E6B-1050D504F6D5}" type="presParOf" srcId="{BC09BDC8-359C-4F51-82EE-F4107BE85977}" destId="{189748E7-061C-4C45-BB55-2C91D1E5A58D}" srcOrd="3" destOrd="0" presId="urn:microsoft.com/office/officeart/2008/layout/HalfCircleOrganizationChart"/>
    <dgm:cxn modelId="{A8898B54-55D5-4BDA-9800-F8BC4802D1DD}" type="presParOf" srcId="{39175CD8-47D6-46F0-BD3C-53C40E18E1B5}" destId="{34E7760A-18A6-4F61-AE3C-2DC498B6350E}" srcOrd="1" destOrd="0" presId="urn:microsoft.com/office/officeart/2008/layout/HalfCircleOrganizationChart"/>
    <dgm:cxn modelId="{2A092C17-5B2B-4F37-BD29-41FF1346ADD5}" type="presParOf" srcId="{39175CD8-47D6-46F0-BD3C-53C40E18E1B5}" destId="{C0AB93CD-AA3D-4CB4-B7D3-C4C08263C825}" srcOrd="2" destOrd="0" presId="urn:microsoft.com/office/officeart/2008/layout/HalfCircleOrganizationChart"/>
    <dgm:cxn modelId="{75358AFB-9D5F-4C54-BBE7-253DA402EF83}" type="presParOf" srcId="{8C8AA6BA-F1AD-4BB9-A84B-DB66727FD851}" destId="{0ED86D64-97CE-4AE3-88EE-2DB84D191B57}" srcOrd="6" destOrd="0" presId="urn:microsoft.com/office/officeart/2008/layout/HalfCircleOrganizationChart"/>
    <dgm:cxn modelId="{C93A3470-2B5D-4AA6-A214-3DAA02298F86}" type="presParOf" srcId="{8C8AA6BA-F1AD-4BB9-A84B-DB66727FD851}" destId="{D8AC2BA3-9BC2-4905-A9A2-1808D9A9C261}" srcOrd="7" destOrd="0" presId="urn:microsoft.com/office/officeart/2008/layout/HalfCircleOrganizationChart"/>
    <dgm:cxn modelId="{33E85E0D-F3FC-4830-8CD1-F0F7DCFFF3C3}" type="presParOf" srcId="{D8AC2BA3-9BC2-4905-A9A2-1808D9A9C261}" destId="{D15304F4-8F79-49ED-A9BB-BB382DCC887B}" srcOrd="0" destOrd="0" presId="urn:microsoft.com/office/officeart/2008/layout/HalfCircleOrganizationChart"/>
    <dgm:cxn modelId="{3958C939-A897-4A6D-862D-EF2CEC3AC453}" type="presParOf" srcId="{D15304F4-8F79-49ED-A9BB-BB382DCC887B}" destId="{9D877840-E79D-46AB-8883-9FA0AB26DF1F}" srcOrd="0" destOrd="0" presId="urn:microsoft.com/office/officeart/2008/layout/HalfCircleOrganizationChart"/>
    <dgm:cxn modelId="{B107912B-3611-4AB5-A333-DBA8B51F8566}" type="presParOf" srcId="{D15304F4-8F79-49ED-A9BB-BB382DCC887B}" destId="{167E59CD-8F8D-4B38-804C-929715385186}" srcOrd="1" destOrd="0" presId="urn:microsoft.com/office/officeart/2008/layout/HalfCircleOrganizationChart"/>
    <dgm:cxn modelId="{680A858A-5E4C-4AD2-83BC-9CF4F5C1D468}" type="presParOf" srcId="{D15304F4-8F79-49ED-A9BB-BB382DCC887B}" destId="{F2928865-3120-4EB3-B79A-D95A5575B806}" srcOrd="2" destOrd="0" presId="urn:microsoft.com/office/officeart/2008/layout/HalfCircleOrganizationChart"/>
    <dgm:cxn modelId="{1B3C68FE-A4A0-4CFA-B1D3-965BEF4F1827}" type="presParOf" srcId="{D15304F4-8F79-49ED-A9BB-BB382DCC887B}" destId="{8C225C3A-8C2A-4046-8A39-8C0C60A00218}" srcOrd="3" destOrd="0" presId="urn:microsoft.com/office/officeart/2008/layout/HalfCircleOrganizationChart"/>
    <dgm:cxn modelId="{063D6743-4EF3-4EF2-9E27-8941FEDD7099}" type="presParOf" srcId="{D8AC2BA3-9BC2-4905-A9A2-1808D9A9C261}" destId="{2E8E4CCE-AEC8-4632-81D7-8AC12745739C}" srcOrd="1" destOrd="0" presId="urn:microsoft.com/office/officeart/2008/layout/HalfCircleOrganizationChart"/>
    <dgm:cxn modelId="{15FE3535-91FF-4FAC-BCFC-587434EDF1B3}" type="presParOf" srcId="{D8AC2BA3-9BC2-4905-A9A2-1808D9A9C261}" destId="{75418423-8E94-4405-8274-E5697274B068}" srcOrd="2" destOrd="0" presId="urn:microsoft.com/office/officeart/2008/layout/HalfCircleOrganizationChart"/>
    <dgm:cxn modelId="{FF94FAD1-9DBB-4134-B097-5A9F5B142688}" type="presParOf" srcId="{49A8527F-46DB-4C74-BFE5-65112B545985}" destId="{12684701-661D-40C4-A141-6625623B1E21}" srcOrd="2" destOrd="0" presId="urn:microsoft.com/office/officeart/2008/layout/HalfCircle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688322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6041779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015105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908637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787396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078466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203286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6986562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1518656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480302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31644230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9737915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2070858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807818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3493058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4665329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6551267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4490984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42334482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39484050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35689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600633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4097859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731069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493303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304771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708205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8604135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28.xml"/><Relationship Id="rId3" Type="http://schemas.openxmlformats.org/officeDocument/2006/relationships/slide" Target="../slides/slide3.xml"/><Relationship Id="rId7" Type="http://schemas.openxmlformats.org/officeDocument/2006/relationships/image" Target="../media/image2.jpeg"/><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22.xml"/><Relationship Id="rId5" Type="http://schemas.openxmlformats.org/officeDocument/2006/relationships/slide" Target="../slides/slide19.xml"/><Relationship Id="rId4" Type="http://schemas.openxmlformats.org/officeDocument/2006/relationships/slide" Target="../slides/slide14.xml"/></Relationships>
</file>

<file path=ppt/slideLayouts/_rels/slideLayout5.xml.rels><?xml version="1.0" encoding="UTF-8" standalone="yes"?>
<Relationships xmlns="http://schemas.openxmlformats.org/package/2006/relationships"><Relationship Id="rId3" Type="http://schemas.openxmlformats.org/officeDocument/2006/relationships/slide" Target="../slides/slide28.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image" Target="../media/image3.gif"/><Relationship Id="rId5"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4" Type="http://schemas.openxmlformats.org/officeDocument/2006/relationships/slide" Target="../slides/slide2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58781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1.1.1</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138027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17387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1.1.2</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665711"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75992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1.1.3</a:t>
            </a:r>
            <a:endParaRPr lang="en-GB" b="1" dirty="0">
              <a:latin typeface="Arial" panose="020B0604020202020204" pitchFamily="34" charset="0"/>
              <a:cs typeface="Arial" panose="020B0604020202020204" pitchFamily="34" charset="0"/>
            </a:endParaRPr>
          </a:p>
        </p:txBody>
      </p:sp>
      <p:sp>
        <p:nvSpPr>
          <p:cNvPr id="13" name="Round Same Side Corner Rectangle 12">
            <a:hlinkClick r:id="rId6" action="ppaction://hlinksldjump"/>
          </p:cNvPr>
          <p:cNvSpPr/>
          <p:nvPr/>
        </p:nvSpPr>
        <p:spPr>
          <a:xfrm>
            <a:off x="434598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1.1.4</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7" cstate="print">
            <a:extLst>
              <a:ext uri="{28A0092B-C50C-407E-A947-70E740481C1C}">
                <a14:useLocalDpi xmlns:a14="http://schemas.microsoft.com/office/drawing/2010/main" val="0"/>
              </a:ext>
            </a:extLst>
          </a:blip>
          <a:stretch>
            <a:fillRect/>
          </a:stretch>
        </p:blipFill>
        <p:spPr>
          <a:xfrm>
            <a:off x="7724157" y="44624"/>
            <a:ext cx="1384347" cy="1007391"/>
          </a:xfrm>
          <a:prstGeom prst="rect">
            <a:avLst/>
          </a:prstGeom>
        </p:spPr>
      </p:pic>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4" name="Round Same Side Corner Rectangle 13">
            <a:hlinkClick r:id="rId8" action="ppaction://hlinksldjump"/>
          </p:cNvPr>
          <p:cNvSpPr/>
          <p:nvPr userDrawn="1"/>
        </p:nvSpPr>
        <p:spPr>
          <a:xfrm>
            <a:off x="4932040"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rId3" action="ppaction://hlinksldjump"/>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rId4" action="ppaction://hlinksldjump"/>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5"/>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www.google.com.eg/url?sa=i&amp;rct=j&amp;q=&amp;esrc=s&amp;frm=1&amp;source=images&amp;cd=&amp;cad=rja&amp;uact=8&amp;ved=0CAcQjRxqFQoTCMLwp-7qzccCFYS-FAodt8cG1Q&amp;url=http://www.iconshock.com/icons/sigma/accounting/bank-icon.html&amp;ei=CmjhVcLDHYT9UrePm6gN&amp;psig=AFQjCNF0gQeBeX6q13MvUYGknXXvrV66Zw&amp;ust=1440921945735786" TargetMode="External"/><Relationship Id="rId3" Type="http://schemas.openxmlformats.org/officeDocument/2006/relationships/hyperlink" Target="https://www.google.com.eg/url?sa=i&amp;rct=j&amp;q=&amp;esrc=s&amp;frm=1&amp;source=images&amp;cd=&amp;cad=rja&amp;uact=8&amp;ved=0CAcQjRxqFQoTCLrtkqbkzccCFYOyFAodFFcAkA&amp;url=https://play.google.com/store/apps/details?id%3Dcom.schulermobile.puddledrops&amp;ei=KGHhVbq5IIPlUpSugYAJ&amp;psig=AFQjCNHcJumTtYwg-S5VA-ljXYetAsKoYQ&amp;ust=1440920220686320" TargetMode="External"/><Relationship Id="rId7" Type="http://schemas.openxmlformats.org/officeDocument/2006/relationships/hyperlink" Target="http://www.google.com.eg/url?sa=i&amp;rct=j&amp;q=&amp;esrc=s&amp;frm=1&amp;source=images&amp;cd=&amp;cad=rja&amp;uact=8&amp;ved=0CAcQjRxqFQoTCN3CgLHlzccCFQlXFAodboEBRg&amp;url=http://www.123rf.com/clipart-vector/log.html&amp;ei=S2LhVZ3xLImuUe6ChrAE&amp;psig=AFQjCNG4eNUOLKkT1Y_YzoiMBUc8Wd2IDw&amp;ust=1440920486417669" TargetMode="External"/><Relationship Id="rId12" Type="http://schemas.openxmlformats.org/officeDocument/2006/relationships/image" Target="../media/image13.jpeg"/><Relationship Id="rId2" Type="http://schemas.openxmlformats.org/officeDocument/2006/relationships/notesSlide" Target="../notesSlides/notesSlide10.xml"/><Relationship Id="rId16"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0.png"/><Relationship Id="rId11" Type="http://schemas.openxmlformats.org/officeDocument/2006/relationships/hyperlink" Target="http://www.google.com.eg/url?sa=i&amp;rct=j&amp;q=&amp;esrc=s&amp;frm=1&amp;source=images&amp;cd=&amp;cad=rja&amp;uact=8&amp;ved=0CAcQjRxqFQoTCNShocDpzccCFQS6FAodQWIKvw&amp;url=http://www.chengduliving.com/essential-china-apps/&amp;ei=nWbhVZTfHIT0UsHEqfgL&amp;psig=AFQjCNHrFl_XhDexcYgLlgd5DHM25Oamhg&amp;ust=1440921605577486" TargetMode="External"/><Relationship Id="rId5" Type="http://schemas.openxmlformats.org/officeDocument/2006/relationships/hyperlink" Target="http://www.google.com.eg/url?sa=i&amp;rct=j&amp;q=&amp;esrc=s&amp;frm=1&amp;source=images&amp;cd=&amp;cad=rja&amp;uact=8&amp;ved=0CAcQjRxqFQoTCNisudXkzccCFUJAFAodz8ECog&amp;url=http://ikanmedia.tv/new-tool-expected-to-shed-light-on-tracking-crude-oil-in-u-s-could-impact-canada/&amp;ei=i2HhVZi7LMKAUc-Di5AK&amp;psig=AFQjCNF3AcogZhes3cTa52R8Kb3cOaJLEQ&amp;ust=1440920317295810" TargetMode="External"/><Relationship Id="rId15" Type="http://schemas.openxmlformats.org/officeDocument/2006/relationships/image" Target="../media/image6.png"/><Relationship Id="rId10" Type="http://schemas.openxmlformats.org/officeDocument/2006/relationships/image" Target="../media/image12.jpeg"/><Relationship Id="rId4" Type="http://schemas.openxmlformats.org/officeDocument/2006/relationships/image" Target="../media/image9.png"/><Relationship Id="rId9" Type="http://schemas.openxmlformats.org/officeDocument/2006/relationships/hyperlink" Target="http://www.google.com.eg/url?sa=i&amp;rct=j&amp;q=&amp;esrc=s&amp;frm=1&amp;source=images&amp;cd=&amp;cad=rja&amp;uact=8&amp;ved=0CAcQjRxqFQoTCIGExKnmzccCFca7FAoddjQP9Q&amp;url=http://www.independent.co.uk/travel/middle-east/on-the-road-a-capital-cacophony-in-cairo-1709870.html&amp;ei=SGPhVYHAHsb3UvbovKgP&amp;psig=AFQjCNFGS4_d54HN335iDBHrrIUo4BORrg&amp;ust=1440920729120219" TargetMode="External"/><Relationship Id="rId1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17.jpeg"/><Relationship Id="rId13" Type="http://schemas.openxmlformats.org/officeDocument/2006/relationships/hyperlink" Target="http://goldforest.com/Blog/" TargetMode="External"/><Relationship Id="rId18" Type="http://schemas.openxmlformats.org/officeDocument/2006/relationships/image" Target="../media/image7.png"/><Relationship Id="rId3" Type="http://schemas.openxmlformats.org/officeDocument/2006/relationships/hyperlink" Target="https://www.google.com.eg/url?sa=i&amp;rct=j&amp;q=&amp;esrc=s&amp;frm=1&amp;source=images&amp;cd=&amp;cad=rja&amp;uact=8&amp;ved=0CAcQjRxqFQoTCO3fkca_zscCFQTWFAod6JYDkg&amp;url=https://twitter.com/cocacolaegypt/status/482964711282311169&amp;ei=18DhVa2YD4SsU-itjpAJ&amp;psig=AFQjCNGhE382DMfw62Yo8Ksi25ST9Nv3lA&amp;ust=1440944692204820" TargetMode="External"/><Relationship Id="rId7" Type="http://schemas.openxmlformats.org/officeDocument/2006/relationships/hyperlink" Target="http://www.google.com.eg/url?sa=i&amp;rct=j&amp;q=&amp;esrc=s&amp;frm=1&amp;source=images&amp;cd=&amp;cad=rja&amp;uact=8&amp;ved=0CAcQjRxqFQoTCI79_ZnCzscCFYW_FAod0jQNTQ&amp;url=http://www.delcampe.net/page/item/id,71667308,var,cannette-033-litre-VIRGIN-COLA-france-,language,E.html&amp;ei=n8PhVc6xOoX_UtLptOgE&amp;psig=AFQjCNE__Stp8Tw_fUIE31eBwTjzAlhYkQ&amp;ust=1440945432018838" TargetMode="External"/><Relationship Id="rId12" Type="http://schemas.openxmlformats.org/officeDocument/2006/relationships/image" Target="../media/image19.jpeg"/><Relationship Id="rId17" Type="http://schemas.openxmlformats.org/officeDocument/2006/relationships/image" Target="../media/image6.png"/><Relationship Id="rId2" Type="http://schemas.openxmlformats.org/officeDocument/2006/relationships/notesSlide" Target="../notesSlides/notesSlide12.xml"/><Relationship Id="rId16" Type="http://schemas.openxmlformats.org/officeDocument/2006/relationships/image" Target="../media/image21.jpeg"/><Relationship Id="rId1" Type="http://schemas.openxmlformats.org/officeDocument/2006/relationships/slideLayout" Target="../slideLayouts/slideLayout4.xml"/><Relationship Id="rId6" Type="http://schemas.openxmlformats.org/officeDocument/2006/relationships/image" Target="../media/image16.jpeg"/><Relationship Id="rId11" Type="http://schemas.openxmlformats.org/officeDocument/2006/relationships/hyperlink" Target="http://www.google.com.eg/url?sa=i&amp;rct=j&amp;q=&amp;esrc=s&amp;frm=1&amp;source=images&amp;cd=&amp;cad=rja&amp;uact=8&amp;ved=0CAcQjRxqFQoTCOu1kuzCzscCFcHrFAodHlECaA&amp;url=http://athensgeorgian.blogspot.com/2011/05/publix-athens-georgia-publix-grocery.html&amp;ei=TMThVevfD8HXU56iicAG&amp;psig=AFQjCNF_I9sn_8U6x73a4dKtMBO4SQ092g&amp;ust=1440945589888774" TargetMode="External"/><Relationship Id="rId5" Type="http://schemas.openxmlformats.org/officeDocument/2006/relationships/hyperlink" Target="https://www.google.com.eg/url?sa=i&amp;rct=j&amp;q=&amp;esrc=s&amp;frm=1&amp;source=images&amp;cd=&amp;cad=rja&amp;uact=8&amp;ved=0CAcQjRxqFQoTCP66oNjBzscCFYvWFAodzKUGnQ&amp;url=https://www.flickr.com/groups/1018918@N25/pool/36918977@N04/&amp;ei=FsPhVf7XBoutU8zLmugJ&amp;psig=AFQjCNEMGnURiaOFJjqYt4POkVb8Q2_HiQ&amp;ust=1440945277327734" TargetMode="External"/><Relationship Id="rId15" Type="http://schemas.openxmlformats.org/officeDocument/2006/relationships/hyperlink" Target="http://www.snackreport.com/" TargetMode="External"/><Relationship Id="rId10" Type="http://schemas.openxmlformats.org/officeDocument/2006/relationships/image" Target="../media/image18.jpeg"/><Relationship Id="rId4" Type="http://schemas.openxmlformats.org/officeDocument/2006/relationships/image" Target="../media/image15.jpeg"/><Relationship Id="rId9" Type="http://schemas.openxmlformats.org/officeDocument/2006/relationships/hyperlink" Target="http://www.google.com.eg/url?sa=i&amp;rct=j&amp;q=&amp;esrc=s&amp;frm=1&amp;source=images&amp;cd=&amp;cad=rja&amp;uact=8&amp;ved=0CAcQjRxqFQoTCKfzw77CzscCFUjtFAoduTYB_Q&amp;url=http://www.americansoda.co.uk/tab-cola-12-fl-oz-355-ml/&amp;ei=7MPhVafNJMjaU7nthOgP&amp;psig=AFQjCNEF9D1LR29h6S-AeBGWYlsnsFDJZQ&amp;ust=1440945499998090" TargetMode="External"/><Relationship Id="rId1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hyperlink" Target="https://www.google.com.eg/url?sa=i&amp;rct=j&amp;q=&amp;esrc=s&amp;frm=1&amp;source=images&amp;cd=&amp;cad=rja&amp;uact=8&amp;ved=0CAcQjRxqFQoTCNuMlKXHzscCFYpWFAodBjAEOw&amp;url=https://de.wikipedia.org/wiki/Datei:Kawasaki_Logo_vert.svg&amp;ei=9cjhVZu-IoqtUYbgkNgD&amp;psig=AFQjCNGIw_RxUSMRIJ4q0TDPATzS-Zh3_Q&amp;ust=1440946794824199" TargetMode="External"/><Relationship Id="rId18" Type="http://schemas.openxmlformats.org/officeDocument/2006/relationships/image" Target="../media/image7.png"/><Relationship Id="rId3" Type="http://schemas.openxmlformats.org/officeDocument/2006/relationships/hyperlink" Target="http://www.google.com.eg/url?sa=i&amp;rct=j&amp;q=&amp;esrc=s&amp;frm=1&amp;source=images&amp;cd=&amp;cad=rja&amp;uact=8&amp;ved=0CAcQjRxqFQoTCIm4p5jFzscCFQxvFAodSzQBiQ&amp;url=http://thedroidguy.com/2015/06/nokia-to-reportedly-start-designing-phones-starting-next-year-108095&amp;ei=wcbhVcnTLYzeUcvohMgI&amp;psig=AFQjCNEOOy1jfOxyv3GfBKAYmKfadvuDOA&amp;ust=1440946216337745" TargetMode="External"/><Relationship Id="rId7" Type="http://schemas.openxmlformats.org/officeDocument/2006/relationships/hyperlink" Target="https://www.google.com.eg/url?sa=i&amp;rct=j&amp;q=&amp;esrc=s&amp;frm=1&amp;source=images&amp;cd=&amp;cad=rja&amp;uact=8&amp;ved=0CAcQjRxqFQoTCNCgld3FzscCFQa4FAodpmkC_A&amp;url=https://en.wikipedia.org/wiki/File:Rolex_logo.svg&amp;ei=UsfhVdCvCYbwUqbTieAP&amp;psig=AFQjCNE8nmhiHxCjq2GhsEEB8Ogmb-n9_g&amp;ust=1440946379477670" TargetMode="External"/><Relationship Id="rId12" Type="http://schemas.openxmlformats.org/officeDocument/2006/relationships/image" Target="../media/image26.jpeg"/><Relationship Id="rId17" Type="http://schemas.openxmlformats.org/officeDocument/2006/relationships/image" Target="../media/image6.png"/><Relationship Id="rId2" Type="http://schemas.openxmlformats.org/officeDocument/2006/relationships/notesSlide" Target="../notesSlides/notesSlide14.xml"/><Relationship Id="rId16"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image" Target="../media/image23.png"/><Relationship Id="rId11" Type="http://schemas.openxmlformats.org/officeDocument/2006/relationships/hyperlink" Target="http://www.google.com.eg/url?sa=i&amp;rct=j&amp;q=&amp;esrc=s&amp;frm=1&amp;source=images&amp;cd=&amp;cad=rja&amp;uact=8&amp;ved=0CAcQjRxqFQoTCPS5hIPGzscCFQZVFAodISQEpA&amp;url=http://www.bmwdrives.com/bmw-logo.php&amp;ei=ocfhVbTlIoaqUaHIkKAK&amp;psig=AFQjCNFfK7UMkHQzLaRTgoy5c-wU0UA-zQ&amp;ust=1440946450580934" TargetMode="External"/><Relationship Id="rId5" Type="http://schemas.openxmlformats.org/officeDocument/2006/relationships/hyperlink" Target="https://www.google.com.eg/url?sa=i&amp;rct=j&amp;q=&amp;esrc=s&amp;frm=1&amp;source=images&amp;cd=&amp;cad=rja&amp;uact=8&amp;ved=0CAcQjRxqFQoTCO6o2MPFzscCFYLWFAodqR0Ezg&amp;url=https://commons.wikimedia.org/wiki/File:Cartier_logo.svg&amp;ei=HMfhVe6qLIKtU6m7kPAM&amp;psig=AFQjCNHf6oCfVs-AruQ7hhkw582knC4-sw&amp;ust=1440946324864957" TargetMode="External"/><Relationship Id="rId15" Type="http://schemas.openxmlformats.org/officeDocument/2006/relationships/hyperlink" Target="http://www.google.com.eg/url?sa=i&amp;rct=j&amp;q=&amp;esrc=s&amp;frm=1&amp;source=images&amp;cd=&amp;cad=rja&amp;uact=8&amp;ved=&amp;url=http://likeforyou.ru/logo-dell.html&amp;ei=JsnhVZmMH8m0Uby4vNAG&amp;psig=AFQjCNF1rqrFRd9ZlE2cVNmxBap9zf5Onw&amp;ust=1440946855201967" TargetMode="External"/><Relationship Id="rId10" Type="http://schemas.openxmlformats.org/officeDocument/2006/relationships/image" Target="../media/image25.jpeg"/><Relationship Id="rId4" Type="http://schemas.openxmlformats.org/officeDocument/2006/relationships/image" Target="../media/image22.jpeg"/><Relationship Id="rId9" Type="http://schemas.openxmlformats.org/officeDocument/2006/relationships/hyperlink" Target="http://www.google.com.eg/url?sa=i&amp;rct=j&amp;q=&amp;esrc=s&amp;frm=1&amp;source=images&amp;cd=&amp;cad=rja&amp;uact=8&amp;ved=&amp;url=http://www.fibertech-eg.com/About-Us.html&amp;ei=6MfhVcmxCMytU5GvpqAE&amp;psig=AFQjCNG9Jb0QRMeWj6t2DBQGrmQhCT-sqw&amp;ust=1440946536431305" TargetMode="External"/><Relationship Id="rId1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hyperlink" Target="Dice%20Template.docx" TargetMode="Externa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6.png"/><Relationship Id="rId7" Type="http://schemas.openxmlformats.org/officeDocument/2006/relationships/diagramQuickStyle" Target="../diagrams/quickStyle3.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7.png"/><Relationship Id="rId9" Type="http://schemas.microsoft.com/office/2007/relationships/diagramDrawing" Target="../diagrams/drawing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9.png"/><Relationship Id="rId7" Type="http://schemas.openxmlformats.org/officeDocument/2006/relationships/hyperlink" Target="http://www.google.com.eg/url?sa=i&amp;rct=j&amp;q=&amp;esrc=s&amp;frm=1&amp;source=images&amp;cd=&amp;cad=rja&amp;uact=8&amp;ved=0CAcQjRxqFQoTCIedzKau1ccCFUy2FAodGXoAEg&amp;url=http://www.britannica.com/topic/straight-dough-process/images-videos/Essential-steps-in-four-commercial-bread-making-processes/169&amp;ei=R1rlVcfdNMzsUpn0gZAB&amp;psig=AFQjCNGi849bVy8o0aSocukq8kLCvg7RPw&amp;ust=1441180561591279"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7.png"/><Relationship Id="rId4" Type="http://schemas.openxmlformats.org/officeDocument/2006/relationships/image" Target="../media/image30.png"/><Relationship Id="rId9"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hyperlink" Target="1.1%20-%20Tasks/1.1.4%20-%20Adding%20value%20-%20Homework.docx" TargetMode="Externa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hyperlink" Target="1.1%20-%20Tasks/1.1.4%20-%20Adding%20value%20-%20Homework.docx" TargetMode="Externa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hyperlink" Target="1.1%20-%20Tasks/1.1.4%20-%20Adding%20value%20-%20Homework.docx"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1.1%20-%20Tasks/1.1.4%20-%20Adding%20value%20-%20Homework%20-%20Answers.docx"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1.1%20-%20Tasks/iGCSE%20-%201.1.1%20-%20Business%20Activity%20-%20Revision%20Questions.docx"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1.1%20-%20Tasks/iGCSE%20-%201.1.1%20-%20Business%20Activity%20-%20Revision%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3568" y="5949280"/>
            <a:ext cx="820891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1.1 – Business Activity</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GB" sz="29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print">
            <a:extLst>
              <a:ext uri="{28A0092B-C50C-407E-A947-70E740481C1C}">
                <a14:useLocalDpi xmlns:a14="http://schemas.microsoft.com/office/drawing/2010/main" val="0"/>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a:t>1.1.1 – Concepts of Scarcity - Activity</a:t>
            </a:r>
            <a:endParaRPr lang="en-ZA" sz="3600" dirty="0">
              <a:ea typeface="Calibri" pitchFamily="34" charset="0"/>
            </a:endParaRPr>
          </a:p>
        </p:txBody>
      </p:sp>
      <p:sp>
        <p:nvSpPr>
          <p:cNvPr id="8" name="Rectangle 7"/>
          <p:cNvSpPr/>
          <p:nvPr/>
        </p:nvSpPr>
        <p:spPr>
          <a:xfrm>
            <a:off x="323850" y="1140708"/>
            <a:ext cx="6480720" cy="4247317"/>
          </a:xfrm>
          <a:prstGeom prst="rect">
            <a:avLst/>
          </a:prstGeom>
        </p:spPr>
        <p:txBody>
          <a:bodyPr wrap="square">
            <a:spAutoFit/>
          </a:bodyPr>
          <a:lstStyle/>
          <a:p>
            <a:pPr marL="176213" indent="-176213">
              <a:buClr>
                <a:srgbClr val="00B050"/>
              </a:buClr>
              <a:buFont typeface="Arial" panose="020B0604020202020204" pitchFamily="34" charset="0"/>
              <a:buChar char="•"/>
            </a:pPr>
            <a:r>
              <a:rPr lang="en-US" dirty="0"/>
              <a:t>Since resources to produce goods and services are scarce a choice must be made to decide what to produce from them.</a:t>
            </a:r>
          </a:p>
          <a:p>
            <a:pPr marL="176213" indent="-176213">
              <a:buClr>
                <a:srgbClr val="00B050"/>
              </a:buClr>
              <a:buFont typeface="Arial" panose="020B0604020202020204" pitchFamily="34" charset="0"/>
              <a:buChar char="•"/>
            </a:pPr>
            <a:r>
              <a:rPr lang="en-US" dirty="0"/>
              <a:t>For example, furniture and houses can be made from timber so a decision needs to be made whether to cultivate trees for furniture or houses.</a:t>
            </a:r>
          </a:p>
          <a:p>
            <a:pPr marL="176213" indent="-176213">
              <a:buClr>
                <a:srgbClr val="00B050"/>
              </a:buClr>
              <a:buFont typeface="Arial" panose="020B0604020202020204" pitchFamily="34" charset="0"/>
              <a:buChar char="•"/>
            </a:pPr>
            <a:r>
              <a:rPr lang="en-US" dirty="0"/>
              <a:t>Similarly, if a government spends too much money on building skills then it will not be able to spend much on training extra </a:t>
            </a:r>
            <a:r>
              <a:rPr lang="en-US" dirty="0" smtClean="0"/>
              <a:t>doctors.</a:t>
            </a:r>
          </a:p>
          <a:p>
            <a:pPr marL="176213" indent="-176213">
              <a:buClr>
                <a:srgbClr val="00B050"/>
              </a:buClr>
              <a:buFont typeface="Arial" panose="020B0604020202020204" pitchFamily="34" charset="0"/>
              <a:buChar char="•"/>
            </a:pPr>
            <a:r>
              <a:rPr lang="en-US" b="1" dirty="0" smtClean="0">
                <a:solidFill>
                  <a:srgbClr val="FF0000"/>
                </a:solidFill>
              </a:rPr>
              <a:t>Activity</a:t>
            </a:r>
            <a:r>
              <a:rPr lang="en-US" dirty="0" smtClean="0">
                <a:solidFill>
                  <a:srgbClr val="FF0000"/>
                </a:solidFill>
              </a:rPr>
              <a:t> – In groups discuss and prepare a presentation on how a scarcity of a certain raw material could impact on the production of your products within a country. You should go beyond the obvious for this, think of the short, medium and longer term implications and cascaded impact on reliant businesses.</a:t>
            </a:r>
            <a:endParaRPr lang="en-US" dirty="0">
              <a:solidFill>
                <a:srgbClr val="FF0000"/>
              </a:solidFill>
            </a:endParaRPr>
          </a:p>
        </p:txBody>
      </p:sp>
      <p:pic>
        <p:nvPicPr>
          <p:cNvPr id="1026" name="Picture 2" descr="https://lh3.ggpht.com/kuskOgZvjr5tefLkXUqGxt3wxFy1IUIqHEowuZfi8a6Qd9XeASiXulDDMhcq1yKGGII=w300">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679" r="18846"/>
          <a:stretch/>
        </p:blipFill>
        <p:spPr bwMode="auto">
          <a:xfrm>
            <a:off x="307607" y="5548784"/>
            <a:ext cx="644769" cy="1032049"/>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http://ikanmedia.tv/wp-content/uploads/2014/07/Oil-drop-courtesy-taxpolitix.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7795" y="5548783"/>
            <a:ext cx="638916" cy="999665"/>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http://previews.123rf.com/images/nikdoorg/nikdoorg1302/nikdoorg130200026/17924515-Wood-Log-Stock-Vector-tree.jpg">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962130" y="5548784"/>
            <a:ext cx="1012226" cy="1012226"/>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4" name="Picture 10" descr="http://www.independent.co.uk/migration_catalog/article5150377.ece/alternates/w620/3661148.jpeg">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159775" y="5548784"/>
            <a:ext cx="1473435" cy="981498"/>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6" name="Picture 12" descr="http://www.chengduliving.com/wp-content/uploads/2012/12/cn-icon.jpg">
            <a:hlinkClick r:id="rId11"/>
          </p:cNvPr>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a:stretch/>
        </p:blipFill>
        <p:spPr bwMode="auto">
          <a:xfrm>
            <a:off x="4818629" y="5548784"/>
            <a:ext cx="792088" cy="1005686"/>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8" name="Picture 14" descr="http://www.iconshock.com/img_jpg/SIGMA/accounting/jpg/256/bank_icon.jpg">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796136" y="5548784"/>
            <a:ext cx="968185" cy="968185"/>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3" name="Table 12"/>
          <p:cNvGraphicFramePr>
            <a:graphicFrameLocks noGrp="1"/>
          </p:cNvGraphicFramePr>
          <p:nvPr>
            <p:extLst>
              <p:ext uri="{D42A27DB-BD31-4B8C-83A1-F6EECF244321}">
                <p14:modId xmlns:p14="http://schemas.microsoft.com/office/powerpoint/2010/main" val="2684445020"/>
              </p:ext>
            </p:extLst>
          </p:nvPr>
        </p:nvGraphicFramePr>
        <p:xfrm>
          <a:off x="6876256" y="1124744"/>
          <a:ext cx="1943894" cy="5466349"/>
        </p:xfrm>
        <a:graphic>
          <a:graphicData uri="http://schemas.openxmlformats.org/drawingml/2006/table">
            <a:tbl>
              <a:tblPr firstRow="1" firstCol="1" lastRow="1" lastCol="1" bandRow="1" bandCol="1">
                <a:tableStyleId>{2D5ABB26-0587-4C30-8999-92F81FD0307C}</a:tableStyleId>
              </a:tblPr>
              <a:tblGrid>
                <a:gridCol w="1943894"/>
              </a:tblGrid>
              <a:tr h="45238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15"/>
                        </a:buBlip>
                      </a:pPr>
                      <a:r>
                        <a:rPr lang="en-GB" sz="1600" baseline="0" dirty="0" smtClean="0">
                          <a:solidFill>
                            <a:srgbClr val="FF0000"/>
                          </a:solidFill>
                          <a:effectLst/>
                          <a:latin typeface="Arial" pitchFamily="34" charset="0"/>
                          <a:ea typeface="Times New Roman"/>
                          <a:cs typeface="Arial" pitchFamily="34" charset="0"/>
                        </a:rPr>
                        <a:t>What else can be scarce that affects a Business</a:t>
                      </a:r>
                    </a:p>
                    <a:p>
                      <a:pPr marL="177800" indent="-177800" algn="l">
                        <a:spcAft>
                          <a:spcPts val="600"/>
                        </a:spcAft>
                        <a:buFontTx/>
                        <a:buBlip>
                          <a:blip r:embed="rId15"/>
                        </a:buBlip>
                      </a:pPr>
                      <a:r>
                        <a:rPr lang="en-GB" sz="1600" baseline="0" dirty="0" smtClean="0">
                          <a:solidFill>
                            <a:schemeClr val="tx1"/>
                          </a:solidFill>
                          <a:effectLst/>
                          <a:latin typeface="Arial" pitchFamily="34" charset="0"/>
                          <a:ea typeface="Times New Roman"/>
                          <a:cs typeface="Arial" pitchFamily="34" charset="0"/>
                        </a:rPr>
                        <a:t>Can scarcity be temporary.</a:t>
                      </a:r>
                    </a:p>
                    <a:p>
                      <a:pPr marL="177800" indent="-177800" algn="l">
                        <a:spcAft>
                          <a:spcPts val="600"/>
                        </a:spcAft>
                        <a:buFontTx/>
                        <a:buBlip>
                          <a:blip r:embed="rId15"/>
                        </a:buBlip>
                      </a:pPr>
                      <a:r>
                        <a:rPr lang="en-GB" sz="1600" baseline="0" dirty="0" smtClean="0">
                          <a:solidFill>
                            <a:srgbClr val="FF0000"/>
                          </a:solidFill>
                          <a:effectLst/>
                          <a:latin typeface="Arial" pitchFamily="34" charset="0"/>
                          <a:ea typeface="Times New Roman"/>
                          <a:cs typeface="Arial" pitchFamily="34" charset="0"/>
                        </a:rPr>
                        <a:t>What alternative resources can be used during a scarcity.</a:t>
                      </a:r>
                    </a:p>
                    <a:p>
                      <a:pPr marL="177800" indent="-177800" algn="l">
                        <a:spcAft>
                          <a:spcPts val="600"/>
                        </a:spcAft>
                        <a:buFontTx/>
                        <a:buBlip>
                          <a:blip r:embed="rId15"/>
                        </a:buBlip>
                      </a:pPr>
                      <a:r>
                        <a:rPr lang="en-GB" sz="1600" baseline="0" dirty="0" smtClean="0">
                          <a:solidFill>
                            <a:schemeClr val="tx1"/>
                          </a:solidFill>
                          <a:effectLst/>
                          <a:latin typeface="Arial" pitchFamily="34" charset="0"/>
                          <a:ea typeface="Times New Roman"/>
                          <a:cs typeface="Arial" pitchFamily="34" charset="0"/>
                        </a:rPr>
                        <a:t>What scarcities can be predicted</a:t>
                      </a:r>
                    </a:p>
                    <a:p>
                      <a:pPr marL="177800" indent="-177800" algn="l">
                        <a:spcAft>
                          <a:spcPts val="600"/>
                        </a:spcAft>
                        <a:buFontTx/>
                        <a:buBlip>
                          <a:blip r:embed="rId15"/>
                        </a:buBlip>
                      </a:pPr>
                      <a:r>
                        <a:rPr lang="en-GB" sz="1600" baseline="0" dirty="0" smtClean="0">
                          <a:solidFill>
                            <a:srgbClr val="FF0000"/>
                          </a:solidFill>
                          <a:effectLst/>
                          <a:latin typeface="Arial" pitchFamily="34" charset="0"/>
                          <a:ea typeface="Times New Roman"/>
                          <a:cs typeface="Arial" pitchFamily="34" charset="0"/>
                        </a:rPr>
                        <a:t>What resources are guaranteed to be more scarce in the future.</a:t>
                      </a:r>
                    </a:p>
                    <a:p>
                      <a:pPr marL="177800" indent="-177800" algn="l">
                        <a:spcAft>
                          <a:spcPts val="600"/>
                        </a:spcAft>
                        <a:buFontTx/>
                        <a:buBlip>
                          <a:blip r:embed="rId15"/>
                        </a:buBlip>
                      </a:pPr>
                      <a:r>
                        <a:rPr lang="en-GB" sz="1600" baseline="0" dirty="0" smtClean="0">
                          <a:solidFill>
                            <a:schemeClr val="tx1"/>
                          </a:solidFill>
                          <a:effectLst/>
                          <a:latin typeface="Arial" pitchFamily="34" charset="0"/>
                          <a:ea typeface="Times New Roman"/>
                          <a:cs typeface="Arial" pitchFamily="34" charset="0"/>
                        </a:rPr>
                        <a:t>How does Scarcity impact on Product price</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4" name="Picture 4" descr="Think Abou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944047" y="1196752"/>
            <a:ext cx="1804417"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39906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1.1.1 – Concepts of Opportunity Cost</a:t>
            </a:r>
            <a:endParaRPr lang="en-GB" sz="36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142504794"/>
              </p:ext>
            </p:extLst>
          </p:nvPr>
        </p:nvGraphicFramePr>
        <p:xfrm>
          <a:off x="6912570" y="1124744"/>
          <a:ext cx="1907902" cy="5357905"/>
        </p:xfrm>
        <a:graphic>
          <a:graphicData uri="http://schemas.openxmlformats.org/drawingml/2006/table">
            <a:tbl>
              <a:tblPr firstRow="1" firstCol="1" lastRow="1" lastCol="1" bandRow="1" bandCol="1">
                <a:tableStyleId>{2D5ABB26-0587-4C30-8999-92F81FD0307C}</a:tableStyleId>
              </a:tblPr>
              <a:tblGrid>
                <a:gridCol w="1907902"/>
              </a:tblGrid>
              <a:tr h="432048">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2585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range of products on the market for one purpose.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companies would deliberately produce inferior products.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they promote these to get your sales.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 owns these companies.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lesser product becomes more popular.</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4578" y="1196752"/>
            <a:ext cx="1728192"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24744"/>
            <a:ext cx="6444704" cy="5578450"/>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540" b="1" dirty="0" smtClean="0"/>
              <a:t>Opportunity </a:t>
            </a:r>
            <a:r>
              <a:rPr lang="en-GB" sz="1540" b="1" dirty="0"/>
              <a:t>cost </a:t>
            </a:r>
            <a:r>
              <a:rPr lang="en-GB" sz="1540" dirty="0"/>
              <a:t>of a choice is the value of the </a:t>
            </a:r>
            <a:r>
              <a:rPr lang="en-GB" sz="1540" dirty="0" smtClean="0"/>
              <a:t>product you did not choose due to cost, </a:t>
            </a:r>
            <a:r>
              <a:rPr lang="en-GB" sz="1540" dirty="0"/>
              <a:t>where a choice needs to be made between several </a:t>
            </a:r>
            <a:r>
              <a:rPr lang="en-GB" sz="1540" dirty="0" smtClean="0"/>
              <a:t>alternatives </a:t>
            </a:r>
            <a:r>
              <a:rPr lang="en-GB" sz="1540" dirty="0"/>
              <a:t>given limited </a:t>
            </a:r>
            <a:r>
              <a:rPr lang="en-GB" sz="1540" dirty="0" smtClean="0"/>
              <a:t>resources. Assuming </a:t>
            </a:r>
            <a:r>
              <a:rPr lang="en-GB" sz="1540" dirty="0"/>
              <a:t>the best choice is made, it is the "cost" incurred by not enjoying the benefit that would be had by taking the second best choice </a:t>
            </a:r>
            <a:r>
              <a:rPr lang="en-GB" sz="1540" dirty="0" smtClean="0"/>
              <a:t>available</a:t>
            </a:r>
            <a:r>
              <a:rPr lang="en-GB" sz="1540" dirty="0"/>
              <a:t> </a:t>
            </a:r>
            <a:r>
              <a:rPr lang="en-GB" sz="1540" dirty="0" smtClean="0"/>
              <a:t>or the "loss </a:t>
            </a:r>
            <a:r>
              <a:rPr lang="en-GB" sz="1540" dirty="0"/>
              <a:t>of potential gain from other alternatives when one alternative is chosen". </a:t>
            </a:r>
            <a:endParaRPr lang="en-GB" sz="1540" dirty="0" smtClean="0"/>
          </a:p>
          <a:p>
            <a:pPr marL="176213" indent="-176213">
              <a:buClr>
                <a:srgbClr val="00B050"/>
              </a:buClr>
              <a:buFont typeface="Arial" panose="020B0604020202020204" pitchFamily="34" charset="0"/>
              <a:buChar char="•"/>
            </a:pPr>
            <a:r>
              <a:rPr lang="en-GB" sz="1540" dirty="0" smtClean="0"/>
              <a:t>The principle </a:t>
            </a:r>
            <a:r>
              <a:rPr lang="en-GB" sz="1540" dirty="0"/>
              <a:t>of opportunity cost </a:t>
            </a:r>
            <a:r>
              <a:rPr lang="en-GB" sz="1540" dirty="0" smtClean="0"/>
              <a:t>helps ensure </a:t>
            </a:r>
            <a:r>
              <a:rPr lang="en-GB" sz="1540" dirty="0"/>
              <a:t>that scarce resources are used efficiently</a:t>
            </a:r>
            <a:r>
              <a:rPr lang="en-GB" sz="1540" dirty="0" smtClean="0"/>
              <a:t>.</a:t>
            </a:r>
          </a:p>
          <a:p>
            <a:pPr marL="176213" indent="-176213">
              <a:buClr>
                <a:srgbClr val="00B050"/>
              </a:buClr>
              <a:buFont typeface="Arial" panose="020B0604020202020204" pitchFamily="34" charset="0"/>
              <a:buChar char="•"/>
            </a:pPr>
            <a:r>
              <a:rPr lang="en-GB" sz="1540" b="1" dirty="0"/>
              <a:t>O</a:t>
            </a:r>
            <a:r>
              <a:rPr lang="en-GB" sz="1540" b="1" dirty="0" smtClean="0"/>
              <a:t>pportunity </a:t>
            </a:r>
            <a:r>
              <a:rPr lang="en-GB" sz="1540" b="1" dirty="0"/>
              <a:t>costs </a:t>
            </a:r>
            <a:r>
              <a:rPr lang="en-GB" sz="1540" dirty="0"/>
              <a:t>are not restricted to </a:t>
            </a:r>
            <a:r>
              <a:rPr lang="en-GB" sz="1540" dirty="0" smtClean="0"/>
              <a:t>financial costs, it also includes the cost </a:t>
            </a:r>
            <a:r>
              <a:rPr lang="en-GB" sz="1540" dirty="0"/>
              <a:t>of output forgone, lost time, pleasure or any other benefit that provides </a:t>
            </a:r>
            <a:r>
              <a:rPr lang="en-GB" sz="1540" dirty="0" smtClean="0"/>
              <a:t>benefits </a:t>
            </a:r>
            <a:r>
              <a:rPr lang="en-GB" sz="1540" dirty="0"/>
              <a:t>should also be considered opportunity costs.</a:t>
            </a:r>
          </a:p>
          <a:p>
            <a:pPr marL="176213" indent="-176213">
              <a:buClr>
                <a:srgbClr val="00B050"/>
              </a:buClr>
              <a:buFont typeface="Arial" panose="020B0604020202020204" pitchFamily="34" charset="0"/>
              <a:buChar char="•"/>
            </a:pPr>
            <a:r>
              <a:rPr lang="en-GB" sz="1540" dirty="0" smtClean="0"/>
              <a:t>If </a:t>
            </a:r>
            <a:r>
              <a:rPr lang="en-GB" sz="1540" dirty="0"/>
              <a:t>you want an iPod and a pair of shoes but only have enough money to buy one of them, you will have to choose which one to buy. Both products cost money and that is their financial cost.</a:t>
            </a:r>
          </a:p>
          <a:p>
            <a:pPr marL="176213" indent="-176213">
              <a:buClr>
                <a:srgbClr val="00B050"/>
              </a:buClr>
              <a:buFont typeface="Arial" panose="020B0604020202020204" pitchFamily="34" charset="0"/>
              <a:buChar char="•"/>
            </a:pPr>
            <a:r>
              <a:rPr lang="en-GB" sz="1540" dirty="0"/>
              <a:t>There is also an opportunity cost – the possibility of buying and enjoying the use of the other </a:t>
            </a:r>
            <a:r>
              <a:rPr lang="en-GB" sz="1540" dirty="0" smtClean="0"/>
              <a:t>item. If </a:t>
            </a:r>
            <a:r>
              <a:rPr lang="en-GB" sz="1540" dirty="0"/>
              <a:t>you buy the iPod, the opportunity cost of the iPod is the </a:t>
            </a:r>
            <a:r>
              <a:rPr lang="en-GB" sz="1540" dirty="0" smtClean="0"/>
              <a:t>shoes. If </a:t>
            </a:r>
            <a:r>
              <a:rPr lang="en-GB" sz="1540" dirty="0"/>
              <a:t>you buy the shoes, the opportunity cost of the shoes is the iPod</a:t>
            </a:r>
          </a:p>
          <a:p>
            <a:pPr marL="176213" indent="-176213">
              <a:buClr>
                <a:srgbClr val="00B050"/>
              </a:buClr>
              <a:buFont typeface="Arial" panose="020B0604020202020204" pitchFamily="34" charset="0"/>
              <a:buChar char="•"/>
            </a:pPr>
            <a:r>
              <a:rPr lang="en-GB" sz="1540" dirty="0" smtClean="0"/>
              <a:t>If</a:t>
            </a:r>
            <a:r>
              <a:rPr lang="en-GB" sz="1540" dirty="0"/>
              <a:t> a gardener decides to grow carrots, his or her opportunity cost is the alternative crop that might have been grown instead (potatoes, tomatoes, pumpkins, etc</a:t>
            </a:r>
            <a:r>
              <a:rPr lang="en-GB" sz="1540" dirty="0" smtClean="0"/>
              <a:t>.)</a:t>
            </a:r>
            <a:endParaRPr lang="en-GB" sz="1540" dirty="0"/>
          </a:p>
        </p:txBody>
      </p:sp>
    </p:spTree>
    <p:extLst>
      <p:ext uri="{BB962C8B-B14F-4D97-AF65-F5344CB8AC3E}">
        <p14:creationId xmlns:p14="http://schemas.microsoft.com/office/powerpoint/2010/main" val="310148667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2800" dirty="0" smtClean="0"/>
              <a:t>1.1.1 – </a:t>
            </a:r>
            <a:r>
              <a:rPr lang="en-GB" sz="2800" dirty="0"/>
              <a:t>Concepts of Opportunity Cost – Activity 1</a:t>
            </a:r>
            <a:endParaRPr lang="en-ZA" sz="2800" dirty="0">
              <a:ea typeface="Calibri" pitchFamily="34" charset="0"/>
            </a:endParaRPr>
          </a:p>
        </p:txBody>
      </p:sp>
      <p:sp>
        <p:nvSpPr>
          <p:cNvPr id="8" name="Rectangle 7"/>
          <p:cNvSpPr/>
          <p:nvPr/>
        </p:nvSpPr>
        <p:spPr>
          <a:xfrm>
            <a:off x="323850" y="1124744"/>
            <a:ext cx="6444704" cy="4565865"/>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530" dirty="0" smtClean="0">
                <a:solidFill>
                  <a:srgbClr val="FF0000"/>
                </a:solidFill>
              </a:rPr>
              <a:t>Opportunity </a:t>
            </a:r>
            <a:r>
              <a:rPr lang="en-GB" sz="1530" dirty="0">
                <a:solidFill>
                  <a:srgbClr val="FF0000"/>
                </a:solidFill>
              </a:rPr>
              <a:t>cost </a:t>
            </a:r>
            <a:r>
              <a:rPr lang="en-GB" sz="1530" dirty="0" smtClean="0">
                <a:solidFill>
                  <a:srgbClr val="FF0000"/>
                </a:solidFill>
              </a:rPr>
              <a:t>is not easy to grasp at first but think of a time when you could not afford something and had to settle for something else, either because of a lack of money, time or opportunity.</a:t>
            </a:r>
          </a:p>
          <a:p>
            <a:pPr marL="176213" indent="-176213">
              <a:buClr>
                <a:srgbClr val="00B050"/>
              </a:buClr>
              <a:buFont typeface="Arial" panose="020B0604020202020204" pitchFamily="34" charset="0"/>
              <a:buChar char="•"/>
            </a:pPr>
            <a:r>
              <a:rPr lang="en-GB" sz="1530" dirty="0" smtClean="0">
                <a:solidFill>
                  <a:srgbClr val="FF0000"/>
                </a:solidFill>
              </a:rPr>
              <a:t>Answer the following questions:</a:t>
            </a:r>
          </a:p>
          <a:p>
            <a:pPr marL="176213" indent="-176213">
              <a:buClr>
                <a:srgbClr val="00B050"/>
              </a:buClr>
              <a:buFont typeface="Arial" panose="020B0604020202020204" pitchFamily="34" charset="0"/>
              <a:buChar char="•"/>
            </a:pPr>
            <a:r>
              <a:rPr lang="en-GB" sz="1530" dirty="0" smtClean="0">
                <a:solidFill>
                  <a:srgbClr val="FF0000"/>
                </a:solidFill>
              </a:rPr>
              <a:t>What was the situation that stopped you buying or using the primary product?</a:t>
            </a:r>
          </a:p>
          <a:p>
            <a:pPr marL="446088" indent="-269875">
              <a:buClr>
                <a:srgbClr val="00B050"/>
              </a:buClr>
              <a:buFont typeface="+mj-lt"/>
              <a:buAutoNum type="arabicPeriod"/>
            </a:pPr>
            <a:r>
              <a:rPr lang="en-GB" sz="1530" dirty="0" smtClean="0">
                <a:solidFill>
                  <a:srgbClr val="FF0000"/>
                </a:solidFill>
              </a:rPr>
              <a:t>What alternatives were available?</a:t>
            </a:r>
          </a:p>
          <a:p>
            <a:pPr marL="446088" indent="-269875">
              <a:buClr>
                <a:srgbClr val="00B050"/>
              </a:buClr>
              <a:buFont typeface="+mj-lt"/>
              <a:buAutoNum type="arabicPeriod"/>
            </a:pPr>
            <a:r>
              <a:rPr lang="en-GB" sz="1530" dirty="0" smtClean="0">
                <a:solidFill>
                  <a:srgbClr val="FF0000"/>
                </a:solidFill>
              </a:rPr>
              <a:t>Which alternative did you choose?</a:t>
            </a:r>
          </a:p>
          <a:p>
            <a:pPr marL="446088" indent="-269875">
              <a:buClr>
                <a:srgbClr val="00B050"/>
              </a:buClr>
              <a:buFont typeface="+mj-lt"/>
              <a:buAutoNum type="arabicPeriod"/>
            </a:pPr>
            <a:r>
              <a:rPr lang="en-GB" sz="1530" dirty="0" smtClean="0">
                <a:solidFill>
                  <a:srgbClr val="FF0000"/>
                </a:solidFill>
              </a:rPr>
              <a:t>How much money or time did you save?</a:t>
            </a:r>
          </a:p>
          <a:p>
            <a:pPr marL="446088" indent="-269875">
              <a:buClr>
                <a:srgbClr val="00B050"/>
              </a:buClr>
              <a:buFont typeface="+mj-lt"/>
              <a:buAutoNum type="arabicPeriod"/>
            </a:pPr>
            <a:r>
              <a:rPr lang="en-GB" sz="1530" dirty="0" smtClean="0">
                <a:solidFill>
                  <a:srgbClr val="FF0000"/>
                </a:solidFill>
              </a:rPr>
              <a:t>Did you ever choose that alternative again as a primary choice when the Opportunity Cost was no loner there?</a:t>
            </a:r>
          </a:p>
          <a:p>
            <a:pPr marL="446088" indent="-269875">
              <a:buClr>
                <a:srgbClr val="00B050"/>
              </a:buClr>
              <a:buFont typeface="+mj-lt"/>
              <a:buAutoNum type="arabicPeriod"/>
            </a:pPr>
            <a:r>
              <a:rPr lang="en-GB" sz="1530" dirty="0" smtClean="0">
                <a:solidFill>
                  <a:srgbClr val="FF0000"/>
                </a:solidFill>
              </a:rPr>
              <a:t>How do you think the company who produced the alternative, lesser, product marketed their product as the alternative to your choice?</a:t>
            </a:r>
          </a:p>
          <a:p>
            <a:pPr marL="446088" indent="-269875">
              <a:buClr>
                <a:srgbClr val="00B050"/>
              </a:buClr>
              <a:buFont typeface="+mj-lt"/>
              <a:buAutoNum type="arabicPeriod"/>
            </a:pPr>
            <a:r>
              <a:rPr lang="en-GB" sz="1530" dirty="0" smtClean="0">
                <a:solidFill>
                  <a:srgbClr val="FF0000"/>
                </a:solidFill>
              </a:rPr>
              <a:t>Of the 4P’s (Product, Place, Price and Promotion) which did they use to capture your sales attention?</a:t>
            </a:r>
          </a:p>
          <a:p>
            <a:pPr marL="446088" indent="-269875">
              <a:buClr>
                <a:srgbClr val="00B050"/>
              </a:buClr>
              <a:buFont typeface="+mj-lt"/>
              <a:buAutoNum type="arabicPeriod"/>
            </a:pPr>
            <a:r>
              <a:rPr lang="en-GB" sz="1530" dirty="0" smtClean="0">
                <a:solidFill>
                  <a:srgbClr val="FF0000"/>
                </a:solidFill>
              </a:rPr>
              <a:t>Can you name any product that is sold as “Opportunity Cost” that is made by the same company as the preferred choice?</a:t>
            </a:r>
          </a:p>
          <a:p>
            <a:pPr marL="446088" indent="-269875">
              <a:buClr>
                <a:srgbClr val="00B050"/>
              </a:buClr>
              <a:buFont typeface="+mj-lt"/>
              <a:buAutoNum type="arabicPeriod"/>
            </a:pPr>
            <a:r>
              <a:rPr lang="en-GB" sz="1530" dirty="0" smtClean="0">
                <a:solidFill>
                  <a:srgbClr val="FF0000"/>
                </a:solidFill>
              </a:rPr>
              <a:t>Why would a company do this?</a:t>
            </a:r>
            <a:endParaRPr lang="en-GB" sz="1530" dirty="0">
              <a:solidFill>
                <a:srgbClr val="FF0000"/>
              </a:solidFill>
            </a:endParaRPr>
          </a:p>
        </p:txBody>
      </p:sp>
      <p:pic>
        <p:nvPicPr>
          <p:cNvPr id="1026" name="Picture 2" descr="https://pbs.twimg.com/media/BrPV1Z6CQAAzUJ9.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5733256"/>
            <a:ext cx="797638" cy="797638"/>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https://c4.staticflickr.com/4/3481/3732083558_622aa86338.jpg">
            <a:hlinkClick r:id="rId5"/>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1219087" y="5733256"/>
            <a:ext cx="883984" cy="787340"/>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http://images.delcampe.com/img_large/auction/000/071/667/308_001.jpg">
            <a:hlinkClick r:id="rId7"/>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2200992" y="5733256"/>
            <a:ext cx="433344" cy="767699"/>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4" name="Picture 10" descr="http://www.americansoda.co.uk/media/catalog/product/cache/1/image/448x448/91eb5f3d97a70d4a3762da495c732fb0/t/a/tab_500.jpg">
            <a:hlinkClick r:id="rId9"/>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2732257" y="5733256"/>
            <a:ext cx="408515" cy="788945"/>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6" name="Picture 12" descr="http://1.bp.blogspot.com/-KF6_6Udgs08/UxSefYBkNrI/AAAAAAAGifo/r7J8gkB1UBE/s1600/PUBLIX+Brand+2+Liter+Cola+Soda+Soft+Drinks,+Publix+Grocery+Store+Food+Super+Market+Soda+Aisle+Shelf+Bottles.JPG">
            <a:hlinkClick r:id="rId11"/>
          </p:cNvPr>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a:stretch/>
        </p:blipFill>
        <p:spPr bwMode="auto">
          <a:xfrm>
            <a:off x="3238693" y="5733256"/>
            <a:ext cx="625081" cy="767699"/>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8" name="Picture 14" descr="http://goldforest.com/Blog/public_html/Blog/wp-content/2013/10/Coca-Cola-Knockoff.jpg">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961695" y="5733256"/>
            <a:ext cx="1448489" cy="767699"/>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40" name="Picture 16" descr="http://www.snackreport.com/images/home/knockoffcoke_home.jpg">
            <a:hlinkClick r:id="rId15"/>
          </p:cNvPr>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a:stretch/>
        </p:blipFill>
        <p:spPr bwMode="auto">
          <a:xfrm>
            <a:off x="5508104" y="5733256"/>
            <a:ext cx="1275037" cy="836171"/>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5" name="Table 14"/>
          <p:cNvGraphicFramePr>
            <a:graphicFrameLocks noGrp="1"/>
          </p:cNvGraphicFramePr>
          <p:nvPr>
            <p:extLst>
              <p:ext uri="{D42A27DB-BD31-4B8C-83A1-F6EECF244321}">
                <p14:modId xmlns:p14="http://schemas.microsoft.com/office/powerpoint/2010/main" val="1883797273"/>
              </p:ext>
            </p:extLst>
          </p:nvPr>
        </p:nvGraphicFramePr>
        <p:xfrm>
          <a:off x="6912570" y="1124744"/>
          <a:ext cx="1907902" cy="5357905"/>
        </p:xfrm>
        <a:graphic>
          <a:graphicData uri="http://schemas.openxmlformats.org/drawingml/2006/table">
            <a:tbl>
              <a:tblPr firstRow="1" firstCol="1" lastRow="1" lastCol="1" bandRow="1" bandCol="1">
                <a:tableStyleId>{2D5ABB26-0587-4C30-8999-92F81FD0307C}</a:tableStyleId>
              </a:tblPr>
              <a:tblGrid>
                <a:gridCol w="1907902"/>
              </a:tblGrid>
              <a:tr h="432048">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25857">
                <a:tc>
                  <a:txBody>
                    <a:bodyPr/>
                    <a:lstStyle/>
                    <a:p>
                      <a:pPr marL="177800" indent="-177800" algn="l">
                        <a:spcAft>
                          <a:spcPts val="600"/>
                        </a:spcAft>
                        <a:buFontTx/>
                        <a:buBlip>
                          <a:blip r:embed="rId17"/>
                        </a:buBlip>
                      </a:pPr>
                      <a:r>
                        <a:rPr lang="en-GB" sz="1600" baseline="0" dirty="0" smtClean="0">
                          <a:solidFill>
                            <a:srgbClr val="FF0000"/>
                          </a:solidFill>
                          <a:effectLst/>
                          <a:latin typeface="Arial" pitchFamily="34" charset="0"/>
                          <a:ea typeface="Times New Roman"/>
                          <a:cs typeface="Arial" pitchFamily="34" charset="0"/>
                        </a:rPr>
                        <a:t>The range of products on the market for one purpose.</a:t>
                      </a:r>
                    </a:p>
                    <a:p>
                      <a:pPr marL="177800" indent="-177800" algn="l">
                        <a:spcAft>
                          <a:spcPts val="600"/>
                        </a:spcAft>
                        <a:buFontTx/>
                        <a:buBlip>
                          <a:blip r:embed="rId17"/>
                        </a:buBlip>
                      </a:pPr>
                      <a:r>
                        <a:rPr lang="en-GB" sz="1600" baseline="0" dirty="0" smtClean="0">
                          <a:solidFill>
                            <a:schemeClr val="tx1"/>
                          </a:solidFill>
                          <a:effectLst/>
                          <a:latin typeface="Arial" pitchFamily="34" charset="0"/>
                          <a:ea typeface="Times New Roman"/>
                          <a:cs typeface="Arial" pitchFamily="34" charset="0"/>
                        </a:rPr>
                        <a:t>Why companies would deliberately produce inferior products.</a:t>
                      </a:r>
                    </a:p>
                    <a:p>
                      <a:pPr marL="177800" indent="-177800" algn="l">
                        <a:spcAft>
                          <a:spcPts val="600"/>
                        </a:spcAft>
                        <a:buFontTx/>
                        <a:buBlip>
                          <a:blip r:embed="rId17"/>
                        </a:buBlip>
                      </a:pPr>
                      <a:r>
                        <a:rPr lang="en-GB" sz="1600" baseline="0" dirty="0" smtClean="0">
                          <a:solidFill>
                            <a:srgbClr val="FF0000"/>
                          </a:solidFill>
                          <a:effectLst/>
                          <a:latin typeface="Arial" pitchFamily="34" charset="0"/>
                          <a:ea typeface="Times New Roman"/>
                          <a:cs typeface="Arial" pitchFamily="34" charset="0"/>
                        </a:rPr>
                        <a:t>How they promote these to get your sales.</a:t>
                      </a:r>
                    </a:p>
                    <a:p>
                      <a:pPr marL="177800" indent="-177800" algn="l">
                        <a:spcAft>
                          <a:spcPts val="600"/>
                        </a:spcAft>
                        <a:buFontTx/>
                        <a:buBlip>
                          <a:blip r:embed="rId17"/>
                        </a:buBlip>
                      </a:pPr>
                      <a:r>
                        <a:rPr lang="en-GB" sz="1600" baseline="0" dirty="0" smtClean="0">
                          <a:solidFill>
                            <a:schemeClr val="tx1"/>
                          </a:solidFill>
                          <a:effectLst/>
                          <a:latin typeface="Arial" pitchFamily="34" charset="0"/>
                          <a:ea typeface="Times New Roman"/>
                          <a:cs typeface="Arial" pitchFamily="34" charset="0"/>
                        </a:rPr>
                        <a:t>Who owns these companies.</a:t>
                      </a:r>
                    </a:p>
                    <a:p>
                      <a:pPr marL="177800" indent="-177800" algn="l">
                        <a:spcAft>
                          <a:spcPts val="600"/>
                        </a:spcAft>
                        <a:buFontTx/>
                        <a:buBlip>
                          <a:blip r:embed="rId17"/>
                        </a:buBlip>
                      </a:pPr>
                      <a:r>
                        <a:rPr lang="en-GB" sz="1600" baseline="0" dirty="0" smtClean="0">
                          <a:solidFill>
                            <a:srgbClr val="FF0000"/>
                          </a:solidFill>
                          <a:effectLst/>
                          <a:latin typeface="Arial" pitchFamily="34" charset="0"/>
                          <a:ea typeface="Times New Roman"/>
                          <a:cs typeface="Arial" pitchFamily="34" charset="0"/>
                        </a:rPr>
                        <a:t>What happens when a lesser product becomes more popular.</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6" name="Picture 4" descr="Think About"/>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984578" y="1196752"/>
            <a:ext cx="1728192"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283907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2800" dirty="0"/>
              <a:t>1.1.1 – Concepts of Opportunity Cost – Activity 2</a:t>
            </a:r>
            <a:endParaRPr lang="en-ZA" sz="2800" dirty="0">
              <a:ea typeface="Calibri" pitchFamily="34" charset="0"/>
            </a:endParaRPr>
          </a:p>
        </p:txBody>
      </p:sp>
      <p:sp>
        <p:nvSpPr>
          <p:cNvPr id="8" name="Rectangle 7"/>
          <p:cNvSpPr/>
          <p:nvPr/>
        </p:nvSpPr>
        <p:spPr>
          <a:xfrm>
            <a:off x="323850" y="1124744"/>
            <a:ext cx="6444704" cy="5509200"/>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600" dirty="0">
                <a:solidFill>
                  <a:srgbClr val="FF0000"/>
                </a:solidFill>
              </a:rPr>
              <a:t>Kuwait Petroleum Corporation (KPC) is one of the world’s largest oil companies. The company makes products such as petrol and diesel from crude oil. Crude oil is oil in it’s raw or natural state. It occurs naturally in deposits within the earth. To produce the petrol that people buy from garages, KPC must first extract the crude oil from the earth. The company does this by drilling oil wells, many of which are under the sea. KPC then transports the crude oil to oil refineries where it is turned into petrol or other oil products customers </a:t>
            </a:r>
            <a:r>
              <a:rPr lang="en-GB" sz="1600" dirty="0" smtClean="0">
                <a:solidFill>
                  <a:srgbClr val="FF0000"/>
                </a:solidFill>
              </a:rPr>
              <a:t>want. </a:t>
            </a:r>
          </a:p>
          <a:p>
            <a:pPr marL="176213" indent="-176213">
              <a:buClr>
                <a:srgbClr val="00B050"/>
              </a:buClr>
              <a:buFont typeface="Arial" panose="020B0604020202020204" pitchFamily="34" charset="0"/>
              <a:buChar char="•"/>
            </a:pPr>
            <a:r>
              <a:rPr lang="en-GB" sz="1600" dirty="0" smtClean="0">
                <a:solidFill>
                  <a:srgbClr val="FF0000"/>
                </a:solidFill>
              </a:rPr>
              <a:t>Individually </a:t>
            </a:r>
            <a:r>
              <a:rPr lang="en-GB" sz="1600" dirty="0">
                <a:solidFill>
                  <a:srgbClr val="FF0000"/>
                </a:solidFill>
              </a:rPr>
              <a:t>answer the following questions: </a:t>
            </a:r>
          </a:p>
          <a:p>
            <a:pPr marL="539750" indent="-258763">
              <a:buClr>
                <a:srgbClr val="00B050"/>
              </a:buClr>
              <a:buFont typeface="+mj-lt"/>
              <a:buAutoNum type="arabicPeriod"/>
            </a:pPr>
            <a:r>
              <a:rPr lang="en-GB" sz="1600" dirty="0">
                <a:solidFill>
                  <a:srgbClr val="FF0000"/>
                </a:solidFill>
              </a:rPr>
              <a:t>What does KPC produce?		</a:t>
            </a:r>
          </a:p>
          <a:p>
            <a:pPr marL="539750" indent="-258763">
              <a:buClr>
                <a:srgbClr val="00B050"/>
              </a:buClr>
              <a:buFont typeface="+mj-lt"/>
              <a:buAutoNum type="arabicPeriod"/>
            </a:pPr>
            <a:r>
              <a:rPr lang="en-GB" sz="1600" dirty="0">
                <a:solidFill>
                  <a:srgbClr val="FF0000"/>
                </a:solidFill>
              </a:rPr>
              <a:t>Does KPC produce goods or services?</a:t>
            </a:r>
          </a:p>
          <a:p>
            <a:pPr marL="539750" indent="-258763">
              <a:buClr>
                <a:srgbClr val="00B050"/>
              </a:buClr>
              <a:buFont typeface="+mj-lt"/>
              <a:buAutoNum type="arabicPeriod"/>
            </a:pPr>
            <a:r>
              <a:rPr lang="en-GB" sz="1600" dirty="0">
                <a:solidFill>
                  <a:srgbClr val="FF0000"/>
                </a:solidFill>
              </a:rPr>
              <a:t>Where can you buy KPC’s product?	</a:t>
            </a:r>
          </a:p>
          <a:p>
            <a:pPr marL="539750" indent="-258763">
              <a:buClr>
                <a:srgbClr val="00B050"/>
              </a:buClr>
              <a:buFont typeface="+mj-lt"/>
              <a:buAutoNum type="arabicPeriod"/>
            </a:pPr>
            <a:r>
              <a:rPr lang="en-GB" sz="1600" dirty="0">
                <a:solidFill>
                  <a:srgbClr val="FF0000"/>
                </a:solidFill>
              </a:rPr>
              <a:t>What is KPC’s product made from</a:t>
            </a:r>
            <a:r>
              <a:rPr lang="en-GB" sz="1600" dirty="0" smtClean="0">
                <a:solidFill>
                  <a:srgbClr val="FF0000"/>
                </a:solidFill>
              </a:rPr>
              <a:t>?</a:t>
            </a:r>
          </a:p>
          <a:p>
            <a:pPr marL="539750" indent="-258763">
              <a:buClr>
                <a:srgbClr val="00B050"/>
              </a:buClr>
              <a:buFont typeface="+mj-lt"/>
              <a:buAutoNum type="arabicPeriod"/>
            </a:pPr>
            <a:r>
              <a:rPr lang="en-GB" sz="1600" dirty="0" smtClean="0">
                <a:solidFill>
                  <a:srgbClr val="FF0000"/>
                </a:solidFill>
              </a:rPr>
              <a:t>Other than driving, what else could KPC products be used for?</a:t>
            </a:r>
            <a:endParaRPr lang="en-GB" sz="1600" dirty="0">
              <a:solidFill>
                <a:srgbClr val="FF0000"/>
              </a:solidFill>
            </a:endParaRPr>
          </a:p>
          <a:p>
            <a:pPr marL="539750" indent="-258763">
              <a:buClr>
                <a:srgbClr val="00B050"/>
              </a:buClr>
              <a:buFont typeface="+mj-lt"/>
              <a:buAutoNum type="arabicPeriod"/>
            </a:pPr>
            <a:r>
              <a:rPr lang="en-GB" sz="1600" dirty="0">
                <a:solidFill>
                  <a:srgbClr val="FF0000"/>
                </a:solidFill>
              </a:rPr>
              <a:t>Why do you think KPC produces petrol and diesel</a:t>
            </a:r>
            <a:r>
              <a:rPr lang="en-GB" sz="1600" dirty="0" smtClean="0">
                <a:solidFill>
                  <a:srgbClr val="FF0000"/>
                </a:solidFill>
              </a:rPr>
              <a:t>?</a:t>
            </a:r>
          </a:p>
          <a:p>
            <a:pPr marL="539750" indent="-258763">
              <a:buClr>
                <a:srgbClr val="00B050"/>
              </a:buClr>
              <a:buFont typeface="+mj-lt"/>
              <a:buAutoNum type="arabicPeriod"/>
            </a:pPr>
            <a:r>
              <a:rPr lang="en-GB" sz="1600" dirty="0" smtClean="0">
                <a:solidFill>
                  <a:srgbClr val="FF0000"/>
                </a:solidFill>
              </a:rPr>
              <a:t>What are the Opportunity Cost products?</a:t>
            </a:r>
          </a:p>
          <a:p>
            <a:pPr marL="539750" indent="-258763">
              <a:buClr>
                <a:srgbClr val="00B050"/>
              </a:buClr>
              <a:buFont typeface="+mj-lt"/>
              <a:buAutoNum type="arabicPeriod"/>
            </a:pPr>
            <a:r>
              <a:rPr lang="en-GB" sz="1600" dirty="0" smtClean="0">
                <a:solidFill>
                  <a:srgbClr val="FF0000"/>
                </a:solidFill>
              </a:rPr>
              <a:t>Why do people choose one brand of oil over another when it is refined to the same quality?</a:t>
            </a:r>
          </a:p>
          <a:p>
            <a:pPr marL="539750" indent="-258763">
              <a:buClr>
                <a:srgbClr val="00B050"/>
              </a:buClr>
              <a:buFont typeface="+mj-lt"/>
              <a:buAutoNum type="arabicPeriod"/>
            </a:pPr>
            <a:r>
              <a:rPr lang="en-GB" sz="1600" dirty="0" smtClean="0">
                <a:solidFill>
                  <a:srgbClr val="FF0000"/>
                </a:solidFill>
              </a:rPr>
              <a:t>Use the concepts of cost, ownership, preference, moral, political and environmental, why would KPC products, if they are cheaper, not be the sole market trader.</a:t>
            </a:r>
            <a:endParaRPr lang="en-GB" sz="1600"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654985344"/>
              </p:ext>
            </p:extLst>
          </p:nvPr>
        </p:nvGraphicFramePr>
        <p:xfrm>
          <a:off x="6912570" y="1124744"/>
          <a:ext cx="1907902" cy="5357905"/>
        </p:xfrm>
        <a:graphic>
          <a:graphicData uri="http://schemas.openxmlformats.org/drawingml/2006/table">
            <a:tbl>
              <a:tblPr firstRow="1" firstCol="1" lastRow="1" lastCol="1" bandRow="1" bandCol="1">
                <a:tableStyleId>{2D5ABB26-0587-4C30-8999-92F81FD0307C}</a:tableStyleId>
              </a:tblPr>
              <a:tblGrid>
                <a:gridCol w="1907902"/>
              </a:tblGrid>
              <a:tr h="432048">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2585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range of products on the market for one purpose.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companies would deliberately produce inferior products.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they promote these to get your sales.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 owns these companies.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lesser product becomes more popular.</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4578" y="1196752"/>
            <a:ext cx="1728192"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124389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1.1.2 – </a:t>
            </a:r>
            <a:r>
              <a:rPr lang="en-GB" sz="3600" dirty="0"/>
              <a:t>Importance of </a:t>
            </a:r>
            <a:r>
              <a:rPr lang="en-GB" sz="3600" dirty="0" smtClean="0"/>
              <a:t>Specialisation</a:t>
            </a:r>
            <a:endParaRPr lang="en-GB" sz="3600" b="1" dirty="0" smtClean="0"/>
          </a:p>
        </p:txBody>
      </p:sp>
      <p:sp>
        <p:nvSpPr>
          <p:cNvPr id="8" name="Rectangle 7"/>
          <p:cNvSpPr/>
          <p:nvPr/>
        </p:nvSpPr>
        <p:spPr>
          <a:xfrm>
            <a:off x="323850" y="1196752"/>
            <a:ext cx="6408390" cy="5509200"/>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600" b="1" dirty="0"/>
              <a:t>Importance of S</a:t>
            </a:r>
            <a:r>
              <a:rPr lang="en-GB" sz="1600" b="1" dirty="0" smtClean="0"/>
              <a:t>pecialisation </a:t>
            </a:r>
            <a:r>
              <a:rPr lang="en-GB" sz="1600" dirty="0" smtClean="0"/>
              <a:t>– For decades the major companies in the world made one thing each, that was what they were known for, that was what they were good at, and that was where their money came from. Microsoft made operating systems and software. Honda made cars, Apple made computers, Puma made trainers, Kellogg's made bran flakes. We could look at the brand names below and say what their specialised product was:</a:t>
            </a:r>
          </a:p>
          <a:p>
            <a:pPr marL="176213" indent="-176213">
              <a:buClr>
                <a:srgbClr val="00B050"/>
              </a:buClr>
              <a:buFont typeface="Arial" panose="020B0604020202020204" pitchFamily="34" charset="0"/>
              <a:buChar char="•"/>
            </a:pPr>
            <a:endParaRPr lang="en-US" sz="1600" dirty="0" smtClean="0"/>
          </a:p>
          <a:p>
            <a:pPr marL="176213" indent="-176213">
              <a:buClr>
                <a:srgbClr val="00B050"/>
              </a:buClr>
              <a:buFont typeface="Arial" panose="020B0604020202020204" pitchFamily="34" charset="0"/>
              <a:buChar char="•"/>
            </a:pPr>
            <a:endParaRPr lang="en-GB" sz="1600" dirty="0" smtClean="0"/>
          </a:p>
          <a:p>
            <a:pPr marL="176213" indent="-176213">
              <a:buClr>
                <a:srgbClr val="00B050"/>
              </a:buClr>
              <a:buFont typeface="Arial" panose="020B0604020202020204" pitchFamily="34" charset="0"/>
              <a:buChar char="•"/>
            </a:pPr>
            <a:endParaRPr lang="en-GB" sz="1600" dirty="0"/>
          </a:p>
          <a:p>
            <a:pPr marL="176213" indent="-176213">
              <a:buClr>
                <a:srgbClr val="00B050"/>
              </a:buClr>
              <a:buFont typeface="Arial" panose="020B0604020202020204" pitchFamily="34" charset="0"/>
              <a:buChar char="•"/>
            </a:pPr>
            <a:endParaRPr lang="en-GB" sz="1600" dirty="0" smtClean="0"/>
          </a:p>
          <a:p>
            <a:pPr marL="176213" indent="-176213">
              <a:buClr>
                <a:srgbClr val="00B050"/>
              </a:buClr>
              <a:buFont typeface="Arial" panose="020B0604020202020204" pitchFamily="34" charset="0"/>
              <a:buChar char="•"/>
            </a:pPr>
            <a:r>
              <a:rPr lang="en-GB" sz="1600" dirty="0" smtClean="0"/>
              <a:t>Why do companies specialise – </a:t>
            </a:r>
          </a:p>
          <a:p>
            <a:pPr marL="363538" indent="-187325">
              <a:buClr>
                <a:srgbClr val="00B050"/>
              </a:buClr>
              <a:buFont typeface="Courier New" panose="02070309020205020404" pitchFamily="49" charset="0"/>
              <a:buChar char="o"/>
            </a:pPr>
            <a:r>
              <a:rPr lang="en-GB" sz="1600" dirty="0" smtClean="0"/>
              <a:t>Created demand that is constant</a:t>
            </a:r>
          </a:p>
          <a:p>
            <a:pPr marL="363538" indent="-187325">
              <a:buClr>
                <a:srgbClr val="00B050"/>
              </a:buClr>
              <a:buFont typeface="Courier New" panose="02070309020205020404" pitchFamily="49" charset="0"/>
              <a:buChar char="o"/>
            </a:pPr>
            <a:r>
              <a:rPr lang="en-GB" sz="1600" dirty="0" smtClean="0"/>
              <a:t>Work force that is trained in that production skill</a:t>
            </a:r>
          </a:p>
          <a:p>
            <a:pPr marL="363538" indent="-187325">
              <a:buClr>
                <a:srgbClr val="00B050"/>
              </a:buClr>
              <a:buFont typeface="Courier New" panose="02070309020205020404" pitchFamily="49" charset="0"/>
              <a:buChar char="o"/>
            </a:pPr>
            <a:r>
              <a:rPr lang="en-GB" sz="1600" dirty="0" smtClean="0"/>
              <a:t>Marketing, promotion, distribution and client base is in place.</a:t>
            </a:r>
          </a:p>
          <a:p>
            <a:pPr marL="363538" indent="-187325">
              <a:buClr>
                <a:srgbClr val="00B050"/>
              </a:buClr>
              <a:buFont typeface="Courier New" panose="02070309020205020404" pitchFamily="49" charset="0"/>
              <a:buChar char="o"/>
            </a:pPr>
            <a:r>
              <a:rPr lang="en-GB" sz="1600" dirty="0" smtClean="0"/>
              <a:t>Results </a:t>
            </a:r>
            <a:r>
              <a:rPr lang="en-GB" sz="1600" dirty="0"/>
              <a:t>in greater efficiency and productivity. W</a:t>
            </a:r>
            <a:r>
              <a:rPr lang="en-GB" sz="1600" dirty="0" smtClean="0"/>
              <a:t>orkers </a:t>
            </a:r>
            <a:r>
              <a:rPr lang="en-GB" sz="1600" dirty="0"/>
              <a:t>don’t have to move between jobs. This leads to lower cost of production</a:t>
            </a:r>
            <a:r>
              <a:rPr lang="en-GB" sz="1600" dirty="0" smtClean="0"/>
              <a:t>.</a:t>
            </a:r>
            <a:endParaRPr lang="en-GB" sz="1600" dirty="0"/>
          </a:p>
          <a:p>
            <a:pPr marL="363538" indent="-187325">
              <a:buClr>
                <a:srgbClr val="00B050"/>
              </a:buClr>
              <a:buFont typeface="Courier New" panose="02070309020205020404" pitchFamily="49" charset="0"/>
              <a:buChar char="o"/>
            </a:pPr>
            <a:r>
              <a:rPr lang="en-GB" sz="1600" dirty="0"/>
              <a:t>Time is saved as the workers become for efficient in performing a particular </a:t>
            </a:r>
            <a:r>
              <a:rPr lang="en-GB" sz="1600" dirty="0" smtClean="0"/>
              <a:t>job, becoming </a:t>
            </a:r>
            <a:r>
              <a:rPr lang="en-GB" sz="1600" dirty="0"/>
              <a:t>‘experts’, they commit less mistakes </a:t>
            </a:r>
            <a:r>
              <a:rPr lang="en-GB" sz="1600" dirty="0" smtClean="0"/>
              <a:t>which </a:t>
            </a:r>
            <a:r>
              <a:rPr lang="en-GB" sz="1600" dirty="0"/>
              <a:t>leads to less wastage</a:t>
            </a:r>
            <a:r>
              <a:rPr lang="en-GB" sz="1600" dirty="0" smtClean="0"/>
              <a:t>.</a:t>
            </a:r>
            <a:endParaRPr lang="en-GB" sz="1600" dirty="0"/>
          </a:p>
          <a:p>
            <a:pPr marL="363538" indent="-187325">
              <a:buClr>
                <a:srgbClr val="00B050"/>
              </a:buClr>
              <a:buFont typeface="Courier New" panose="02070309020205020404" pitchFamily="49" charset="0"/>
              <a:buChar char="o"/>
            </a:pPr>
            <a:r>
              <a:rPr lang="en-GB" sz="1600" dirty="0"/>
              <a:t>Due to specialisation production level increases which make it possible to carry out mass production</a:t>
            </a:r>
            <a:r>
              <a:rPr lang="en-GB" sz="1600" dirty="0" smtClean="0"/>
              <a:t>.</a:t>
            </a:r>
            <a:endParaRPr lang="en-GB" sz="1600" dirty="0"/>
          </a:p>
        </p:txBody>
      </p:sp>
      <p:pic>
        <p:nvPicPr>
          <p:cNvPr id="2050" name="Picture 2" descr="http://cdn.thedroidguy.com/wp-content/uploads/2015/04/nokialogo.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395536" y="3068961"/>
            <a:ext cx="1187405" cy="2046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thumb/8/86/Cartier_logo.svg/2000px-Cartier_logo.svg.pn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7584" y="3288358"/>
            <a:ext cx="1141342" cy="33120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upload.wikimedia.org/wikipedia/en/thumb/9/95/Rolex_logo.svg/1280px-Rolex_logo.svg.png">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63688" y="3068960"/>
            <a:ext cx="1463438" cy="731719"/>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http://www.fibertech-eg.com/images/1326032839.jpg">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74697" y="3288358"/>
            <a:ext cx="941319" cy="70598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www.bmwdrives.com/gallery/BMWlogo/bmw_logo_2.jpg">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68831" y="2996952"/>
            <a:ext cx="727105" cy="718786"/>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https://upload.wikimedia.org/wikipedia/de/thumb/1/15/Kawasaki_Logo_vert.svg/2000px-Kawasaki_Logo_vert.svg.png">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572000" y="3068960"/>
            <a:ext cx="1224136" cy="618739"/>
          </a:xfrm>
          <a:prstGeom prst="rect">
            <a:avLst/>
          </a:prstGeom>
          <a:noFill/>
          <a:extLst>
            <a:ext uri="{909E8E84-426E-40DD-AFC4-6F175D3DCCD1}">
              <a14:hiddenFill xmlns:a14="http://schemas.microsoft.com/office/drawing/2010/main">
                <a:solidFill>
                  <a:srgbClr val="FFFFFF"/>
                </a:solidFill>
              </a14:hiddenFill>
            </a:ext>
          </a:extLst>
        </p:spPr>
      </p:pic>
      <p:pic>
        <p:nvPicPr>
          <p:cNvPr id="2076" name="Picture 28" descr="http://www.v3.co.uk/IMG/105/145105/601px-dell-logo-540x334.png?1433984997">
            <a:hlinkClick r:id="rId15"/>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618521" y="3500789"/>
            <a:ext cx="969703" cy="59977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4" name="Table 13"/>
          <p:cNvGraphicFramePr>
            <a:graphicFrameLocks noGrp="1"/>
          </p:cNvGraphicFramePr>
          <p:nvPr>
            <p:extLst>
              <p:ext uri="{D42A27DB-BD31-4B8C-83A1-F6EECF244321}">
                <p14:modId xmlns:p14="http://schemas.microsoft.com/office/powerpoint/2010/main" val="2113758200"/>
              </p:ext>
            </p:extLst>
          </p:nvPr>
        </p:nvGraphicFramePr>
        <p:xfrm>
          <a:off x="6912570" y="1124744"/>
          <a:ext cx="1907902" cy="5357905"/>
        </p:xfrm>
        <a:graphic>
          <a:graphicData uri="http://schemas.openxmlformats.org/drawingml/2006/table">
            <a:tbl>
              <a:tblPr firstRow="1" firstCol="1" lastRow="1" lastCol="1" bandRow="1" bandCol="1">
                <a:tableStyleId>{2D5ABB26-0587-4C30-8999-92F81FD0307C}</a:tableStyleId>
              </a:tblPr>
              <a:tblGrid>
                <a:gridCol w="1907902"/>
              </a:tblGrid>
              <a:tr h="432048">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25857">
                <a:tc>
                  <a:txBody>
                    <a:bodyPr/>
                    <a:lstStyle/>
                    <a:p>
                      <a:pPr marL="177800" indent="-177800" algn="l">
                        <a:spcAft>
                          <a:spcPts val="600"/>
                        </a:spcAft>
                        <a:buFontTx/>
                        <a:buBlip>
                          <a:blip r:embed="rId17"/>
                        </a:buBlip>
                      </a:pPr>
                      <a:r>
                        <a:rPr lang="en-GB" sz="1600" baseline="0" dirty="0" smtClean="0">
                          <a:solidFill>
                            <a:srgbClr val="FF0000"/>
                          </a:solidFill>
                          <a:effectLst/>
                          <a:latin typeface="Arial" pitchFamily="34" charset="0"/>
                          <a:ea typeface="Times New Roman"/>
                          <a:cs typeface="Arial" pitchFamily="34" charset="0"/>
                        </a:rPr>
                        <a:t>The range of products on the market for one purpose.</a:t>
                      </a:r>
                    </a:p>
                    <a:p>
                      <a:pPr marL="177800" indent="-177800" algn="l">
                        <a:spcAft>
                          <a:spcPts val="600"/>
                        </a:spcAft>
                        <a:buFontTx/>
                        <a:buBlip>
                          <a:blip r:embed="rId17"/>
                        </a:buBlip>
                      </a:pPr>
                      <a:r>
                        <a:rPr lang="en-GB" sz="1600" baseline="0" dirty="0" smtClean="0">
                          <a:solidFill>
                            <a:schemeClr val="tx1"/>
                          </a:solidFill>
                          <a:effectLst/>
                          <a:latin typeface="Arial" pitchFamily="34" charset="0"/>
                          <a:ea typeface="Times New Roman"/>
                          <a:cs typeface="Arial" pitchFamily="34" charset="0"/>
                        </a:rPr>
                        <a:t>Why companies would deliberately produce inferior products.</a:t>
                      </a:r>
                    </a:p>
                    <a:p>
                      <a:pPr marL="177800" indent="-177800" algn="l">
                        <a:spcAft>
                          <a:spcPts val="600"/>
                        </a:spcAft>
                        <a:buFontTx/>
                        <a:buBlip>
                          <a:blip r:embed="rId17"/>
                        </a:buBlip>
                      </a:pPr>
                      <a:r>
                        <a:rPr lang="en-GB" sz="1600" baseline="0" dirty="0" smtClean="0">
                          <a:solidFill>
                            <a:srgbClr val="FF0000"/>
                          </a:solidFill>
                          <a:effectLst/>
                          <a:latin typeface="Arial" pitchFamily="34" charset="0"/>
                          <a:ea typeface="Times New Roman"/>
                          <a:cs typeface="Arial" pitchFamily="34" charset="0"/>
                        </a:rPr>
                        <a:t>How they promote these to get your sales.</a:t>
                      </a:r>
                    </a:p>
                    <a:p>
                      <a:pPr marL="177800" indent="-177800" algn="l">
                        <a:spcAft>
                          <a:spcPts val="600"/>
                        </a:spcAft>
                        <a:buFontTx/>
                        <a:buBlip>
                          <a:blip r:embed="rId17"/>
                        </a:buBlip>
                      </a:pPr>
                      <a:r>
                        <a:rPr lang="en-GB" sz="1600" baseline="0" dirty="0" smtClean="0">
                          <a:solidFill>
                            <a:schemeClr val="tx1"/>
                          </a:solidFill>
                          <a:effectLst/>
                          <a:latin typeface="Arial" pitchFamily="34" charset="0"/>
                          <a:ea typeface="Times New Roman"/>
                          <a:cs typeface="Arial" pitchFamily="34" charset="0"/>
                        </a:rPr>
                        <a:t>Who owns these companies.</a:t>
                      </a:r>
                    </a:p>
                    <a:p>
                      <a:pPr marL="177800" indent="-177800" algn="l">
                        <a:spcAft>
                          <a:spcPts val="600"/>
                        </a:spcAft>
                        <a:buFontTx/>
                        <a:buBlip>
                          <a:blip r:embed="rId17"/>
                        </a:buBlip>
                      </a:pPr>
                      <a:r>
                        <a:rPr lang="en-GB" sz="1600" baseline="0" dirty="0" smtClean="0">
                          <a:solidFill>
                            <a:srgbClr val="FF0000"/>
                          </a:solidFill>
                          <a:effectLst/>
                          <a:latin typeface="Arial" pitchFamily="34" charset="0"/>
                          <a:ea typeface="Times New Roman"/>
                          <a:cs typeface="Arial" pitchFamily="34" charset="0"/>
                        </a:rPr>
                        <a:t>What happens when a lesser product becomes more popular.</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5" name="Picture 4" descr="Think About"/>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984578" y="1196752"/>
            <a:ext cx="1728192"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105140"/>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2400" dirty="0"/>
              <a:t>1.1.2 – Importance of Specialisation and Division of Labour</a:t>
            </a:r>
            <a:endParaRPr lang="en-ZA" sz="2400" dirty="0">
              <a:ea typeface="Calibri" pitchFamily="34" charset="0"/>
            </a:endParaRPr>
          </a:p>
        </p:txBody>
      </p:sp>
      <p:sp>
        <p:nvSpPr>
          <p:cNvPr id="8" name="Rectangle 7"/>
          <p:cNvSpPr/>
          <p:nvPr/>
        </p:nvSpPr>
        <p:spPr>
          <a:xfrm>
            <a:off x="323850" y="1147385"/>
            <a:ext cx="6444704" cy="5327612"/>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630" b="1" dirty="0" smtClean="0"/>
              <a:t>Specialisation and Division of Labour </a:t>
            </a:r>
            <a:r>
              <a:rPr lang="en-GB" sz="1630" dirty="0" smtClean="0"/>
              <a:t>– This is a separation of work process into a number of tasks with each task performed by a separate person or group. However this does not necessarily lead to a decrease in skills.</a:t>
            </a:r>
          </a:p>
          <a:p>
            <a:pPr marL="176213" indent="-176213">
              <a:buClr>
                <a:srgbClr val="00B050"/>
              </a:buClr>
              <a:buFont typeface="Arial" panose="020B0604020202020204" pitchFamily="34" charset="0"/>
              <a:buChar char="•"/>
            </a:pPr>
            <a:r>
              <a:rPr lang="en-GB" sz="1630" dirty="0" smtClean="0"/>
              <a:t>Division of Labour raises outpour per person as staff become good through constant repetition of a task. This gain helps companies lower production costs.</a:t>
            </a:r>
          </a:p>
          <a:p>
            <a:pPr marL="176213" indent="-176213">
              <a:buClr>
                <a:srgbClr val="00B050"/>
              </a:buClr>
              <a:buFont typeface="Arial" panose="020B0604020202020204" pitchFamily="34" charset="0"/>
              <a:buChar char="•"/>
            </a:pPr>
            <a:r>
              <a:rPr lang="en-GB" sz="1630" dirty="0" smtClean="0"/>
              <a:t>Think of a factory making a car. Having one person making the whole inside of the car from seats to dashboard to steering etc. would mean taking a long time over one car in </a:t>
            </a:r>
            <a:r>
              <a:rPr lang="en-GB" sz="1630" dirty="0"/>
              <a:t>o</a:t>
            </a:r>
            <a:r>
              <a:rPr lang="en-GB" sz="1630" dirty="0" smtClean="0"/>
              <a:t>ne place. Then consider one person putting in the seats all day, they will be very good at seat putting by the end of the day, and a master at it after 10 years.</a:t>
            </a:r>
          </a:p>
          <a:p>
            <a:pPr marL="176213" indent="-176213">
              <a:buClr>
                <a:srgbClr val="00B050"/>
              </a:buClr>
              <a:buFont typeface="Arial" panose="020B0604020202020204" pitchFamily="34" charset="0"/>
              <a:buChar char="•"/>
            </a:pPr>
            <a:r>
              <a:rPr lang="en-GB" sz="1630" b="1" dirty="0" smtClean="0"/>
              <a:t>Upsides</a:t>
            </a:r>
            <a:r>
              <a:rPr lang="en-GB" sz="1630" dirty="0" smtClean="0"/>
              <a:t> – Faster production levels, getting the right person for the job</a:t>
            </a:r>
            <a:r>
              <a:rPr lang="en-GB" sz="1630" dirty="0"/>
              <a:t>, Economies of large scale </a:t>
            </a:r>
            <a:r>
              <a:rPr lang="en-GB" sz="1630" dirty="0" smtClean="0"/>
              <a:t>production, time saving, less training, inventiveness of task.</a:t>
            </a:r>
          </a:p>
          <a:p>
            <a:pPr marL="176213" indent="-176213">
              <a:buClr>
                <a:srgbClr val="00B050"/>
              </a:buClr>
              <a:buFont typeface="Arial" panose="020B0604020202020204" pitchFamily="34" charset="0"/>
              <a:buChar char="•"/>
            </a:pPr>
            <a:r>
              <a:rPr lang="en-GB" sz="1630" b="1" dirty="0" smtClean="0"/>
              <a:t>Downsides</a:t>
            </a:r>
            <a:r>
              <a:rPr lang="en-GB" sz="1630" dirty="0" smtClean="0"/>
              <a:t> – Unrewarding and repetitive, people get bored and leave, little training so the worker is not skilled beyond the task, leads to mass produced goods and therefor little variety in products, loss of pride, decline in craftsmanship, reduction of labour mobility.</a:t>
            </a:r>
            <a:endParaRPr lang="en-GB" sz="1630" dirty="0"/>
          </a:p>
        </p:txBody>
      </p:sp>
      <p:graphicFrame>
        <p:nvGraphicFramePr>
          <p:cNvPr id="9" name="Table 8"/>
          <p:cNvGraphicFramePr>
            <a:graphicFrameLocks noGrp="1"/>
          </p:cNvGraphicFramePr>
          <p:nvPr>
            <p:extLst>
              <p:ext uri="{D42A27DB-BD31-4B8C-83A1-F6EECF244321}">
                <p14:modId xmlns:p14="http://schemas.microsoft.com/office/powerpoint/2010/main" val="3230616072"/>
              </p:ext>
            </p:extLst>
          </p:nvPr>
        </p:nvGraphicFramePr>
        <p:xfrm>
          <a:off x="6912570" y="1124744"/>
          <a:ext cx="1907902" cy="5357905"/>
        </p:xfrm>
        <a:graphic>
          <a:graphicData uri="http://schemas.openxmlformats.org/drawingml/2006/table">
            <a:tbl>
              <a:tblPr firstRow="1" firstCol="1" lastRow="1" lastCol="1" bandRow="1" bandCol="1">
                <a:tableStyleId>{2D5ABB26-0587-4C30-8999-92F81FD0307C}</a:tableStyleId>
              </a:tblPr>
              <a:tblGrid>
                <a:gridCol w="1907902"/>
              </a:tblGrid>
              <a:tr h="432048">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2585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range of products on the market for one purpose.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companies would deliberately produce inferior products.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they promote these to get your sales.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 owns these companies.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lesser product becomes more popular.</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4578" y="1196752"/>
            <a:ext cx="1728192"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745500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000" dirty="0"/>
              <a:t>1.1.2 – Importance of Specialisation and Division of Labour - Drawbacks</a:t>
            </a:r>
            <a:endParaRPr lang="en-ZA" sz="2000" dirty="0">
              <a:ea typeface="Calibri" pitchFamily="34" charset="0"/>
            </a:endParaRPr>
          </a:p>
        </p:txBody>
      </p:sp>
      <p:sp>
        <p:nvSpPr>
          <p:cNvPr id="8" name="Rectangle 7"/>
          <p:cNvSpPr/>
          <p:nvPr/>
        </p:nvSpPr>
        <p:spPr>
          <a:xfrm>
            <a:off x="323850" y="1124744"/>
            <a:ext cx="8496300" cy="5139869"/>
          </a:xfrm>
          <a:prstGeom prst="rect">
            <a:avLst/>
          </a:prstGeom>
        </p:spPr>
        <p:txBody>
          <a:bodyPr wrap="square">
            <a:spAutoFit/>
          </a:bodyPr>
          <a:lstStyle/>
          <a:p>
            <a:pPr marL="342900" indent="-342900">
              <a:buFont typeface="+mj-lt"/>
              <a:buAutoNum type="arabicPeriod"/>
            </a:pPr>
            <a:r>
              <a:rPr lang="en-GB" sz="1650" b="1" dirty="0" smtClean="0"/>
              <a:t>Monotony in work</a:t>
            </a:r>
            <a:r>
              <a:rPr lang="en-GB" sz="1650" dirty="0" smtClean="0"/>
              <a:t> - A worker has to do the same small task again and again. Therefore, the job becomes boring and the worker loses interest in his work. Boredom and monotony create mental fatigue which ultimately spoils the quality of work.</a:t>
            </a:r>
          </a:p>
          <a:p>
            <a:pPr marL="342900" indent="-342900">
              <a:buFont typeface="+mj-lt"/>
              <a:buAutoNum type="arabicPeriod"/>
            </a:pPr>
            <a:r>
              <a:rPr lang="en-GB" sz="1650" b="1" dirty="0" smtClean="0"/>
              <a:t>Lack of responsibility - </a:t>
            </a:r>
            <a:r>
              <a:rPr lang="en-GB" sz="1650" dirty="0" smtClean="0"/>
              <a:t>A worker performs only a part of the total job. Therefore, no individual can be held responsible if anything goes wrong. It is very difficult to fix responsibility for defect in the product.</a:t>
            </a:r>
          </a:p>
          <a:p>
            <a:pPr marL="342900" indent="-342900">
              <a:buFont typeface="+mj-lt"/>
              <a:buAutoNum type="arabicPeriod"/>
            </a:pPr>
            <a:r>
              <a:rPr lang="en-GB" sz="1650" b="1" dirty="0" smtClean="0"/>
              <a:t>Greater interdependence - </a:t>
            </a:r>
            <a:r>
              <a:rPr lang="en-GB" sz="1650" dirty="0" smtClean="0"/>
              <a:t>Job, work processes and industries become increasingly inter dependent due to division of labour. Any problem or defect in one part may cause disturbance and dislocation in the entire process of production.</a:t>
            </a:r>
          </a:p>
          <a:p>
            <a:pPr marL="342900" indent="-342900">
              <a:buFont typeface="+mj-lt"/>
              <a:buAutoNum type="arabicPeriod"/>
            </a:pPr>
            <a:r>
              <a:rPr lang="en-GB" sz="1650" b="1" dirty="0" smtClean="0"/>
              <a:t>Loss of job pride - </a:t>
            </a:r>
            <a:r>
              <a:rPr lang="en-GB" sz="1650" dirty="0" smtClean="0"/>
              <a:t>Since every worker produces only a small part of the product, he cannot take pride in ultimate result. Loss of sense of job satisfaction reduces the involvement of employees.</a:t>
            </a:r>
          </a:p>
          <a:p>
            <a:pPr marL="342900" indent="-342900">
              <a:buFont typeface="+mj-lt"/>
              <a:buAutoNum type="arabicPeriod"/>
            </a:pPr>
            <a:r>
              <a:rPr lang="en-GB" sz="1650" b="1" dirty="0" smtClean="0"/>
              <a:t>Reduced mobility of labour - </a:t>
            </a:r>
            <a:r>
              <a:rPr lang="en-GB" sz="1650" dirty="0" smtClean="0"/>
              <a:t>Since every worker specializes in one type of work, he may find it difficult to procure a job in case of unemployment.</a:t>
            </a:r>
          </a:p>
          <a:p>
            <a:pPr marL="342900" indent="-342900">
              <a:buFont typeface="+mj-lt"/>
              <a:buAutoNum type="arabicPeriod"/>
            </a:pPr>
            <a:r>
              <a:rPr lang="en-GB" sz="1650" b="1" dirty="0" smtClean="0"/>
              <a:t>Decline in craftsmanship - </a:t>
            </a:r>
            <a:r>
              <a:rPr lang="en-GB" sz="1650" dirty="0" smtClean="0"/>
              <a:t>Division of labour and consequent mechanisation of work reduces the role of worker in the production process. The tradition of craftsmanship may decline and the creative instincts of workers may remain unsatisfied.</a:t>
            </a:r>
          </a:p>
          <a:p>
            <a:pPr marL="342900" indent="-342900">
              <a:buFont typeface="+mj-lt"/>
              <a:buAutoNum type="arabicPeriod"/>
            </a:pPr>
            <a:r>
              <a:rPr lang="en-GB" sz="1650" b="1" dirty="0" smtClean="0"/>
              <a:t>Pollution of environment - </a:t>
            </a:r>
            <a:r>
              <a:rPr lang="en-GB" sz="1650" dirty="0" smtClean="0"/>
              <a:t>Division of labour leads to large scale production in factories. This leads to pollution of air, water and land. Slums develop near industrial areas.</a:t>
            </a:r>
            <a:endParaRPr lang="en-GB" sz="1650" dirty="0">
              <a:effectLst/>
            </a:endParaRPr>
          </a:p>
        </p:txBody>
      </p:sp>
    </p:spTree>
    <p:extLst>
      <p:ext uri="{BB962C8B-B14F-4D97-AF65-F5344CB8AC3E}">
        <p14:creationId xmlns:p14="http://schemas.microsoft.com/office/powerpoint/2010/main" val="2557665375"/>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1950" dirty="0"/>
              <a:t>1.1.2 – Importance of Specialisation and Division of Labour - Advantages</a:t>
            </a:r>
            <a:endParaRPr lang="en-ZA" sz="1950" dirty="0">
              <a:ea typeface="Calibri" pitchFamily="34" charset="0"/>
            </a:endParaRPr>
          </a:p>
        </p:txBody>
      </p:sp>
      <p:sp>
        <p:nvSpPr>
          <p:cNvPr id="8" name="Rectangle 7"/>
          <p:cNvSpPr/>
          <p:nvPr/>
        </p:nvSpPr>
        <p:spPr>
          <a:xfrm>
            <a:off x="323850" y="1124744"/>
            <a:ext cx="8496300" cy="5447645"/>
          </a:xfrm>
          <a:prstGeom prst="rect">
            <a:avLst/>
          </a:prstGeom>
        </p:spPr>
        <p:txBody>
          <a:bodyPr wrap="square">
            <a:spAutoFit/>
          </a:bodyPr>
          <a:lstStyle/>
          <a:p>
            <a:pPr marL="342900" indent="-342900">
              <a:buFont typeface="+mj-lt"/>
              <a:buAutoNum type="arabicPeriod"/>
            </a:pPr>
            <a:r>
              <a:rPr lang="en-GB" sz="1450" b="1" dirty="0" smtClean="0"/>
              <a:t>Right </a:t>
            </a:r>
            <a:r>
              <a:rPr lang="en-GB" sz="1450" b="1" dirty="0"/>
              <a:t>person in the right </a:t>
            </a:r>
            <a:r>
              <a:rPr lang="en-GB" sz="1450" b="1" dirty="0" smtClean="0"/>
              <a:t>Job</a:t>
            </a:r>
            <a:r>
              <a:rPr lang="en-GB" sz="1450" b="1" dirty="0"/>
              <a:t> </a:t>
            </a:r>
            <a:r>
              <a:rPr lang="en-GB" sz="1450" b="1" dirty="0" smtClean="0"/>
              <a:t>- </a:t>
            </a:r>
            <a:r>
              <a:rPr lang="en-GB" sz="1450" dirty="0" smtClean="0"/>
              <a:t>Every </a:t>
            </a:r>
            <a:r>
              <a:rPr lang="en-GB" sz="1450" dirty="0"/>
              <a:t>worker is assigned the task for which he is best suited. This helps to provide, opportunities for the best </a:t>
            </a:r>
            <a:r>
              <a:rPr lang="en-GB" sz="1450" dirty="0" smtClean="0"/>
              <a:t>use of </a:t>
            </a:r>
            <a:r>
              <a:rPr lang="en-GB" sz="1450" dirty="0"/>
              <a:t>natural talents as a person performs the job which he likes he gets pleasure in </a:t>
            </a:r>
            <a:r>
              <a:rPr lang="en-GB" sz="1450" dirty="0" smtClean="0"/>
              <a:t>work and becoming </a:t>
            </a:r>
            <a:r>
              <a:rPr lang="en-GB" sz="1450" dirty="0"/>
              <a:t>an expert in performing the job</a:t>
            </a:r>
            <a:r>
              <a:rPr lang="en-GB" sz="1450" dirty="0" smtClean="0"/>
              <a:t>.</a:t>
            </a:r>
            <a:endParaRPr lang="en-GB" sz="1450" dirty="0"/>
          </a:p>
          <a:p>
            <a:pPr marL="342900" indent="-342900">
              <a:buFont typeface="+mj-lt"/>
              <a:buAutoNum type="arabicPeriod"/>
            </a:pPr>
            <a:r>
              <a:rPr lang="en-GB" sz="1450" b="1" dirty="0" smtClean="0"/>
              <a:t>Greater Efficiency - </a:t>
            </a:r>
            <a:r>
              <a:rPr lang="en-GB" sz="1450" dirty="0" smtClean="0"/>
              <a:t>Division </a:t>
            </a:r>
            <a:r>
              <a:rPr lang="en-GB" sz="1450" dirty="0"/>
              <a:t>of labour helps to increase the efficiency of workers due to two reasons. First, every worker is assigned a job that suits his skills, experience, training and </a:t>
            </a:r>
            <a:r>
              <a:rPr lang="en-GB" sz="1450" dirty="0" smtClean="0"/>
              <a:t>aptitude.</a:t>
            </a:r>
          </a:p>
          <a:p>
            <a:pPr marL="342900" indent="-342900">
              <a:buFont typeface="+mj-lt"/>
              <a:buAutoNum type="arabicPeriod"/>
            </a:pPr>
            <a:r>
              <a:rPr lang="en-GB" sz="1450" b="1" dirty="0" smtClean="0"/>
              <a:t>Better </a:t>
            </a:r>
            <a:r>
              <a:rPr lang="en-GB" sz="1450" b="1" dirty="0"/>
              <a:t>Quality of </a:t>
            </a:r>
            <a:r>
              <a:rPr lang="en-GB" sz="1450" b="1" dirty="0" smtClean="0"/>
              <a:t>Work</a:t>
            </a:r>
            <a:r>
              <a:rPr lang="en-GB" sz="1450" b="1" dirty="0"/>
              <a:t> </a:t>
            </a:r>
            <a:r>
              <a:rPr lang="en-GB" sz="1450" b="1" dirty="0" smtClean="0"/>
              <a:t>- </a:t>
            </a:r>
            <a:r>
              <a:rPr lang="en-GB" sz="1450" dirty="0" smtClean="0"/>
              <a:t>Division </a:t>
            </a:r>
            <a:r>
              <a:rPr lang="en-GB" sz="1450" dirty="0"/>
              <a:t>of labour not only increases the quantity of work it also improves the quality of production. Better and modern machines and equipment are used. Better quality products help to increase the goodwill and profits of business.</a:t>
            </a:r>
          </a:p>
          <a:p>
            <a:pPr marL="342900" indent="-342900">
              <a:buFont typeface="+mj-lt"/>
              <a:buAutoNum type="arabicPeriod"/>
            </a:pPr>
            <a:r>
              <a:rPr lang="en-GB" sz="1450" b="1" dirty="0" smtClean="0"/>
              <a:t>Saving </a:t>
            </a:r>
            <a:r>
              <a:rPr lang="en-GB" sz="1450" b="1" dirty="0"/>
              <a:t>of </a:t>
            </a:r>
            <a:r>
              <a:rPr lang="en-GB" sz="1450" b="1" dirty="0" smtClean="0"/>
              <a:t>time</a:t>
            </a:r>
            <a:r>
              <a:rPr lang="en-GB" sz="1450" b="1" dirty="0"/>
              <a:t> </a:t>
            </a:r>
            <a:r>
              <a:rPr lang="en-GB" sz="1450" b="1" dirty="0" smtClean="0"/>
              <a:t>- </a:t>
            </a:r>
            <a:r>
              <a:rPr lang="en-GB" sz="1450" dirty="0" smtClean="0"/>
              <a:t>Division </a:t>
            </a:r>
            <a:r>
              <a:rPr lang="en-GB" sz="1450" dirty="0"/>
              <a:t>of labour helps to avoid waste of time and effort caused by changes from one type of work to another. The worker does not have to shift from one process to another.</a:t>
            </a:r>
          </a:p>
          <a:p>
            <a:pPr marL="342900" indent="-342900">
              <a:buFont typeface="+mj-lt"/>
              <a:buAutoNum type="arabicPeriod"/>
            </a:pPr>
            <a:r>
              <a:rPr lang="en-GB" sz="1450" b="1" dirty="0" smtClean="0"/>
              <a:t>Economies </a:t>
            </a:r>
            <a:r>
              <a:rPr lang="en-GB" sz="1450" b="1" dirty="0"/>
              <a:t>of large scale </a:t>
            </a:r>
            <a:r>
              <a:rPr lang="en-GB" sz="1450" b="1" dirty="0" smtClean="0"/>
              <a:t>production - </a:t>
            </a:r>
            <a:r>
              <a:rPr lang="en-GB" sz="1450" dirty="0" smtClean="0"/>
              <a:t>Division </a:t>
            </a:r>
            <a:r>
              <a:rPr lang="en-GB" sz="1450" dirty="0"/>
              <a:t>of labour facilitates mass production. Large scale production provides economies in the use of resources, such as raw materials, labour, tools etc. Optimum use of means of production helps to reduce cost of production.</a:t>
            </a:r>
          </a:p>
          <a:p>
            <a:pPr marL="342900" indent="-342900">
              <a:buFont typeface="+mj-lt"/>
              <a:buAutoNum type="arabicPeriod"/>
            </a:pPr>
            <a:r>
              <a:rPr lang="en-GB" sz="1450" b="1" dirty="0" smtClean="0"/>
              <a:t>Less </a:t>
            </a:r>
            <a:r>
              <a:rPr lang="en-GB" sz="1450" b="1" dirty="0"/>
              <a:t>learning </a:t>
            </a:r>
            <a:r>
              <a:rPr lang="en-GB" sz="1450" b="1" dirty="0" smtClean="0"/>
              <a:t>period</a:t>
            </a:r>
            <a:r>
              <a:rPr lang="en-GB" sz="1450" b="1" dirty="0"/>
              <a:t> </a:t>
            </a:r>
            <a:r>
              <a:rPr lang="en-GB" sz="1450" b="1" dirty="0" smtClean="0"/>
              <a:t>- </a:t>
            </a:r>
            <a:r>
              <a:rPr lang="en-GB" sz="1450" dirty="0" smtClean="0"/>
              <a:t>Under </a:t>
            </a:r>
            <a:r>
              <a:rPr lang="en-GB" sz="1450" dirty="0"/>
              <a:t>division of labour a worker needs to learn only a part of the whole task. Therefore, lesser time and expenditure is involved in training workers.</a:t>
            </a:r>
          </a:p>
          <a:p>
            <a:pPr marL="342900" indent="-342900">
              <a:buFont typeface="+mj-lt"/>
              <a:buAutoNum type="arabicPeriod"/>
            </a:pPr>
            <a:r>
              <a:rPr lang="en-GB" sz="1450" b="1" dirty="0" smtClean="0"/>
              <a:t>Inventions </a:t>
            </a:r>
            <a:r>
              <a:rPr lang="en-GB" sz="1450" b="1" dirty="0"/>
              <a:t>and </a:t>
            </a:r>
            <a:r>
              <a:rPr lang="en-GB" sz="1450" b="1" dirty="0" smtClean="0"/>
              <a:t>Innovations - </a:t>
            </a:r>
            <a:r>
              <a:rPr lang="en-GB" sz="1450" dirty="0" smtClean="0"/>
              <a:t>A </a:t>
            </a:r>
            <a:r>
              <a:rPr lang="en-GB" sz="1450" dirty="0"/>
              <a:t>worker doing the same task again and again tries to find new and better ways of doing the job. Small and simple parts of a task can easily be done by machines. Thus, division of labour increases scope for inventions and innovations.</a:t>
            </a:r>
          </a:p>
          <a:p>
            <a:pPr marL="342900" indent="-342900">
              <a:buFont typeface="+mj-lt"/>
              <a:buAutoNum type="arabicPeriod"/>
            </a:pPr>
            <a:r>
              <a:rPr lang="en-GB" sz="1450" b="1" dirty="0" smtClean="0"/>
              <a:t>Wider Market</a:t>
            </a:r>
            <a:r>
              <a:rPr lang="en-GB" sz="1450" b="1" dirty="0"/>
              <a:t> </a:t>
            </a:r>
            <a:r>
              <a:rPr lang="en-GB" sz="1450" b="1" dirty="0" smtClean="0"/>
              <a:t>- </a:t>
            </a:r>
            <a:r>
              <a:rPr lang="en-GB" sz="1450" dirty="0" smtClean="0"/>
              <a:t>Division </a:t>
            </a:r>
            <a:r>
              <a:rPr lang="en-GB" sz="1450" dirty="0"/>
              <a:t>of labour makes available cheaper goods of a wide variety. As a result demand for goods and services increases.</a:t>
            </a:r>
          </a:p>
          <a:p>
            <a:pPr marL="342900" indent="-342900">
              <a:buFont typeface="+mj-lt"/>
              <a:buAutoNum type="arabicPeriod"/>
            </a:pPr>
            <a:r>
              <a:rPr lang="en-GB" sz="1450" b="1" dirty="0" smtClean="0"/>
              <a:t>Benefits </a:t>
            </a:r>
            <a:r>
              <a:rPr lang="en-GB" sz="1450" b="1" dirty="0"/>
              <a:t>to </a:t>
            </a:r>
            <a:r>
              <a:rPr lang="en-GB" sz="1450" b="1" dirty="0" smtClean="0"/>
              <a:t>society</a:t>
            </a:r>
            <a:r>
              <a:rPr lang="en-GB" sz="1450" b="1" dirty="0"/>
              <a:t> </a:t>
            </a:r>
            <a:r>
              <a:rPr lang="en-GB" sz="1450" b="1" dirty="0" smtClean="0"/>
              <a:t>- </a:t>
            </a:r>
            <a:r>
              <a:rPr lang="en-GB" sz="1450" dirty="0" smtClean="0"/>
              <a:t>Society </a:t>
            </a:r>
            <a:r>
              <a:rPr lang="en-GB" sz="1450" dirty="0"/>
              <a:t>is benefited due to (a) reduced cost on account of large scale production (b) higher productivity which leads to economic growth (c) employment of unskilled workers and (d) better quality of goods and services for consumers.</a:t>
            </a:r>
            <a:endParaRPr lang="en-GB" sz="1450" dirty="0">
              <a:effectLst/>
            </a:endParaRPr>
          </a:p>
        </p:txBody>
      </p:sp>
    </p:spTree>
    <p:extLst>
      <p:ext uri="{BB962C8B-B14F-4D97-AF65-F5344CB8AC3E}">
        <p14:creationId xmlns:p14="http://schemas.microsoft.com/office/powerpoint/2010/main" val="725894020"/>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3200" dirty="0" smtClean="0"/>
              <a:t>1.1.2 – </a:t>
            </a:r>
            <a:r>
              <a:rPr lang="en-GB" sz="3200" dirty="0"/>
              <a:t>Importance of </a:t>
            </a:r>
            <a:r>
              <a:rPr lang="en-GB" sz="3200" dirty="0" smtClean="0"/>
              <a:t>Specialisation - Activity</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1123361081"/>
              </p:ext>
            </p:extLst>
          </p:nvPr>
        </p:nvGraphicFramePr>
        <p:xfrm>
          <a:off x="7056587" y="1124744"/>
          <a:ext cx="1763885" cy="5390149"/>
        </p:xfrm>
        <a:graphic>
          <a:graphicData uri="http://schemas.openxmlformats.org/drawingml/2006/table">
            <a:tbl>
              <a:tblPr firstRow="1" firstCol="1" lastRow="1" lastCol="1" bandRow="1" bandCol="1">
                <a:tableStyleId>{2D5ABB26-0587-4C30-8999-92F81FD0307C}</a:tableStyleId>
              </a:tblPr>
              <a:tblGrid>
                <a:gridCol w="1763885"/>
              </a:tblGrid>
              <a:tr h="45238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you are improving each time you do the task.</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you are reliant on others to finish theirs.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solitary work is different from group work.</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you might prefer to do the other tasks.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it feels to be judged on your own or as a group.</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28595" y="1196752"/>
            <a:ext cx="158839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24744"/>
            <a:ext cx="6592938" cy="5507662"/>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530" b="1" dirty="0" smtClean="0"/>
              <a:t>Specialisation and Division of Labour </a:t>
            </a:r>
            <a:r>
              <a:rPr lang="en-GB" sz="1530" dirty="0" smtClean="0"/>
              <a:t>– This task will allow you to discuss the basics of:</a:t>
            </a:r>
          </a:p>
          <a:p>
            <a:pPr marL="363538" indent="-187325">
              <a:buClr>
                <a:srgbClr val="00B050"/>
              </a:buClr>
              <a:buFont typeface="Arial" panose="020B0604020202020204" pitchFamily="34" charset="0"/>
              <a:buChar char="•"/>
            </a:pPr>
            <a:r>
              <a:rPr lang="en-GB" sz="1530" dirty="0" smtClean="0"/>
              <a:t>Outcomes </a:t>
            </a:r>
            <a:r>
              <a:rPr lang="en-GB" sz="1530" dirty="0"/>
              <a:t>of "cottage industry" process with "division of labour" process in manufacturing a product</a:t>
            </a:r>
          </a:p>
          <a:p>
            <a:pPr marL="363538" indent="-187325">
              <a:buClr>
                <a:srgbClr val="00B050"/>
              </a:buClr>
              <a:buFont typeface="Arial" panose="020B0604020202020204" pitchFamily="34" charset="0"/>
              <a:buChar char="•"/>
            </a:pPr>
            <a:r>
              <a:rPr lang="en-GB" sz="1530" dirty="0" smtClean="0"/>
              <a:t>Outcomes </a:t>
            </a:r>
            <a:r>
              <a:rPr lang="en-GB" sz="1530" dirty="0"/>
              <a:t>of "cottage industry" process with "division of labour" process in manufacturing a product</a:t>
            </a:r>
          </a:p>
          <a:p>
            <a:pPr marL="363538" indent="-187325">
              <a:buClr>
                <a:srgbClr val="00B050"/>
              </a:buClr>
              <a:buFont typeface="Arial" panose="020B0604020202020204" pitchFamily="34" charset="0"/>
              <a:buChar char="•"/>
            </a:pPr>
            <a:r>
              <a:rPr lang="en-GB" sz="1530" dirty="0" smtClean="0"/>
              <a:t>Job </a:t>
            </a:r>
            <a:r>
              <a:rPr lang="en-GB" sz="1530" dirty="0"/>
              <a:t>satisfaction of both processes</a:t>
            </a:r>
          </a:p>
          <a:p>
            <a:pPr marL="363538" indent="-187325">
              <a:buClr>
                <a:srgbClr val="00B050"/>
              </a:buClr>
              <a:buFont typeface="Arial" panose="020B0604020202020204" pitchFamily="34" charset="0"/>
              <a:buChar char="•"/>
            </a:pPr>
            <a:r>
              <a:rPr lang="en-GB" sz="1530" dirty="0" smtClean="0"/>
              <a:t>Construct </a:t>
            </a:r>
            <a:r>
              <a:rPr lang="en-GB" sz="1530" dirty="0"/>
              <a:t>wholly or specifically a product using one of two </a:t>
            </a:r>
            <a:r>
              <a:rPr lang="en-GB" sz="1530" dirty="0" smtClean="0"/>
              <a:t>processes.</a:t>
            </a:r>
          </a:p>
          <a:p>
            <a:pPr marL="187325" indent="-187325">
              <a:buClr>
                <a:srgbClr val="00B050"/>
              </a:buClr>
              <a:buFont typeface="Arial" panose="020B0604020202020204" pitchFamily="34" charset="0"/>
              <a:buChar char="•"/>
            </a:pPr>
            <a:r>
              <a:rPr lang="en-GB" sz="1530" dirty="0" smtClean="0"/>
              <a:t>The class will need to be split into teams of three or four with at least one team working as independent workers and the other teams working as a team where each person in that team will do one part of the task for everyone. We will be making a dice using scissors, glue and a pen.</a:t>
            </a:r>
          </a:p>
          <a:p>
            <a:pPr marL="187325" indent="-187325">
              <a:buClr>
                <a:srgbClr val="00B050"/>
              </a:buClr>
              <a:buFont typeface="Arial" panose="020B0604020202020204" pitchFamily="34" charset="0"/>
              <a:buChar char="•"/>
            </a:pPr>
            <a:r>
              <a:rPr lang="en-GB" sz="1530" b="1" dirty="0" smtClean="0"/>
              <a:t>Group 1</a:t>
            </a:r>
            <a:r>
              <a:rPr lang="en-GB" sz="1530" dirty="0" smtClean="0"/>
              <a:t> – Independent working, create the dice from start to finish each.</a:t>
            </a:r>
          </a:p>
          <a:p>
            <a:pPr marL="187325" indent="-187325">
              <a:buClr>
                <a:srgbClr val="00B050"/>
              </a:buClr>
              <a:buFont typeface="Arial" panose="020B0604020202020204" pitchFamily="34" charset="0"/>
              <a:buChar char="•"/>
            </a:pPr>
            <a:r>
              <a:rPr lang="en-GB" sz="1530" b="1" dirty="0" smtClean="0"/>
              <a:t>Group 2:</a:t>
            </a:r>
          </a:p>
          <a:p>
            <a:pPr marL="363538" indent="-187325">
              <a:buClr>
                <a:srgbClr val="00B050"/>
              </a:buClr>
              <a:buFont typeface="Arial" panose="020B0604020202020204" pitchFamily="34" charset="0"/>
              <a:buChar char="•"/>
            </a:pPr>
            <a:r>
              <a:rPr lang="en-GB" sz="1530" b="1" dirty="0" smtClean="0"/>
              <a:t>Player 1</a:t>
            </a:r>
            <a:r>
              <a:rPr lang="en-GB" sz="1530" dirty="0" smtClean="0"/>
              <a:t> - Cuts out the dice template for all members.</a:t>
            </a:r>
          </a:p>
          <a:p>
            <a:pPr marL="363538" indent="-187325">
              <a:buClr>
                <a:srgbClr val="00B050"/>
              </a:buClr>
              <a:buFont typeface="Arial" panose="020B0604020202020204" pitchFamily="34" charset="0"/>
              <a:buChar char="•"/>
            </a:pPr>
            <a:r>
              <a:rPr lang="en-GB" sz="1530" b="1" dirty="0" smtClean="0"/>
              <a:t>Player 2 - W</a:t>
            </a:r>
            <a:r>
              <a:rPr lang="en-GB" sz="1530" dirty="0" smtClean="0"/>
              <a:t>rites the numbers on the dice in elaborate fashion.</a:t>
            </a:r>
          </a:p>
          <a:p>
            <a:pPr marL="363538" indent="-187325">
              <a:buClr>
                <a:srgbClr val="00B050"/>
              </a:buClr>
              <a:buFont typeface="Arial" panose="020B0604020202020204" pitchFamily="34" charset="0"/>
              <a:buChar char="•"/>
            </a:pPr>
            <a:r>
              <a:rPr lang="en-GB" sz="1530" b="1" dirty="0" smtClean="0"/>
              <a:t>Player 3 - </a:t>
            </a:r>
            <a:r>
              <a:rPr lang="en-GB" sz="1530" dirty="0" smtClean="0"/>
              <a:t>Glues the dice together.</a:t>
            </a:r>
          </a:p>
          <a:p>
            <a:pPr marL="363538" indent="-187325">
              <a:buClr>
                <a:srgbClr val="00B050"/>
              </a:buClr>
              <a:buFont typeface="Arial" panose="020B0604020202020204" pitchFamily="34" charset="0"/>
              <a:buChar char="•"/>
            </a:pPr>
            <a:r>
              <a:rPr lang="en-GB" sz="1530" b="1" dirty="0" smtClean="0"/>
              <a:t>Player 4 </a:t>
            </a:r>
            <a:r>
              <a:rPr lang="en-GB" sz="1530" dirty="0" smtClean="0"/>
              <a:t>- Optional player, quality control  and management of tasks.</a:t>
            </a:r>
          </a:p>
          <a:p>
            <a:pPr marL="187325" indent="-187325">
              <a:buClr>
                <a:srgbClr val="00B050"/>
              </a:buClr>
              <a:buFont typeface="Arial" panose="020B0604020202020204" pitchFamily="34" charset="0"/>
              <a:buChar char="•"/>
            </a:pPr>
            <a:r>
              <a:rPr lang="en-GB" sz="1530" dirty="0" smtClean="0"/>
              <a:t>When done you will need to measure how long it took to complete the task, groups against individuals, and test the quality of the finished product, Teams against individuals.</a:t>
            </a:r>
          </a:p>
          <a:p>
            <a:pPr marL="187325" indent="-187325">
              <a:buClr>
                <a:srgbClr val="00B050"/>
              </a:buClr>
              <a:buFont typeface="Arial" panose="020B0604020202020204" pitchFamily="34" charset="0"/>
              <a:buChar char="•"/>
            </a:pPr>
            <a:r>
              <a:rPr lang="en-GB" sz="1530" dirty="0" smtClean="0"/>
              <a:t>Use the following </a:t>
            </a:r>
            <a:r>
              <a:rPr lang="en-GB" sz="1530" dirty="0" smtClean="0">
                <a:hlinkClick r:id="rId5" action="ppaction://hlinkfile"/>
              </a:rPr>
              <a:t>dice template</a:t>
            </a:r>
            <a:r>
              <a:rPr lang="en-GB" sz="1530" dirty="0" smtClean="0"/>
              <a:t>, print it out for the students to use.</a:t>
            </a:r>
            <a:endParaRPr lang="en-GB" sz="1530" dirty="0"/>
          </a:p>
        </p:txBody>
      </p:sp>
    </p:spTree>
    <p:extLst>
      <p:ext uri="{BB962C8B-B14F-4D97-AF65-F5344CB8AC3E}">
        <p14:creationId xmlns:p14="http://schemas.microsoft.com/office/powerpoint/2010/main" val="227865514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1.1.3 – Purpose of Business Activity</a:t>
            </a:r>
            <a:endParaRPr lang="en-GB" sz="36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1811332025"/>
              </p:ext>
            </p:extLst>
          </p:nvPr>
        </p:nvGraphicFramePr>
        <p:xfrm>
          <a:off x="6948264" y="1146009"/>
          <a:ext cx="1872209" cy="5352735"/>
        </p:xfrm>
        <a:graphic>
          <a:graphicData uri="http://schemas.openxmlformats.org/drawingml/2006/table">
            <a:tbl>
              <a:tblPr firstRow="1" firstCol="1" lastRow="1" lastCol="1" bandRow="1" bandCol="1">
                <a:tableStyleId>{2D5ABB26-0587-4C30-8999-92F81FD0307C}</a:tableStyleId>
              </a:tblPr>
              <a:tblGrid>
                <a:gridCol w="1872209"/>
              </a:tblGrid>
              <a:tr h="338775">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270953">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Local, National and Global</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Primary, Secondary, Tertiary.</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Public, Private, Shareholder, PLC.</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Services, Sales, Charity, Non-profit.</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Single shop, Franchise, Chain, Web based.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Part time, full time,  occasional or seasonal staffing.</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1146009"/>
            <a:ext cx="1728192"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174100"/>
            <a:ext cx="6552405" cy="3693319"/>
          </a:xfrm>
          <a:prstGeom prst="rect">
            <a:avLst/>
          </a:prstGeom>
        </p:spPr>
        <p:txBody>
          <a:bodyPr wrap="square">
            <a:spAutoFit/>
          </a:bodyPr>
          <a:lstStyle/>
          <a:p>
            <a:pPr marL="176213" indent="-176213">
              <a:buClr>
                <a:srgbClr val="00B050"/>
              </a:buClr>
              <a:buFont typeface="Arial" panose="020B0604020202020204" pitchFamily="34" charset="0"/>
              <a:buChar char="•"/>
            </a:pPr>
            <a:r>
              <a:rPr lang="en-GB" dirty="0" smtClean="0"/>
              <a:t>The purpose of all Businesses is to combine the factors of production to make products which will satisfy peoples wants. These products can either be goods – physical items such as cars and shoes which we can touch and see – or they can be services, such as insurance, tourism or banking.</a:t>
            </a:r>
          </a:p>
          <a:p>
            <a:pPr marL="176213" indent="-176213">
              <a:buClr>
                <a:srgbClr val="00B050"/>
              </a:buClr>
              <a:buFont typeface="Arial" panose="020B0604020202020204" pitchFamily="34" charset="0"/>
              <a:buChar char="•"/>
            </a:pPr>
            <a:r>
              <a:rPr lang="en-GB" dirty="0" smtClean="0"/>
              <a:t>Businesses can be small or large, some businesses employ thousands of people with operations in many different countries.</a:t>
            </a:r>
          </a:p>
          <a:p>
            <a:pPr marL="176213" indent="-176213">
              <a:buClr>
                <a:srgbClr val="00B050"/>
              </a:buClr>
              <a:buFont typeface="Arial" panose="020B0604020202020204" pitchFamily="34" charset="0"/>
              <a:buChar char="•"/>
            </a:pPr>
            <a:r>
              <a:rPr lang="en-GB" dirty="0" smtClean="0"/>
              <a:t>Businesses can be privately owned or state owned, can e owned by one person or by shareholders.</a:t>
            </a:r>
          </a:p>
          <a:p>
            <a:pPr marL="176213" indent="-176213">
              <a:buClr>
                <a:srgbClr val="00B050"/>
              </a:buClr>
              <a:buFont typeface="Arial" panose="020B0604020202020204" pitchFamily="34" charset="0"/>
              <a:buChar char="•"/>
            </a:pPr>
            <a:r>
              <a:rPr lang="en-GB" dirty="0" smtClean="0"/>
              <a:t>Whatever the size and whomever owns them, they all have one thing in common, they combine factors of production to make products which satisfy people’s wants.</a:t>
            </a:r>
            <a:endParaRPr lang="en-GB" dirty="0"/>
          </a:p>
        </p:txBody>
      </p:sp>
      <p:graphicFrame>
        <p:nvGraphicFramePr>
          <p:cNvPr id="2" name="Diagram 1"/>
          <p:cNvGraphicFramePr/>
          <p:nvPr>
            <p:extLst>
              <p:ext uri="{D42A27DB-BD31-4B8C-83A1-F6EECF244321}">
                <p14:modId xmlns:p14="http://schemas.microsoft.com/office/powerpoint/2010/main" val="2864060559"/>
              </p:ext>
            </p:extLst>
          </p:nvPr>
        </p:nvGraphicFramePr>
        <p:xfrm>
          <a:off x="683568" y="4405560"/>
          <a:ext cx="5616624" cy="233580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04620141"/>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1980524631"/>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1.1.3 – Purpose of Business Activity</a:t>
            </a:r>
            <a:endParaRPr lang="en-GB" sz="3600" b="1" dirty="0" smtClean="0"/>
          </a:p>
        </p:txBody>
      </p:sp>
      <p:sp>
        <p:nvSpPr>
          <p:cNvPr id="8" name="Rectangle 7"/>
          <p:cNvSpPr/>
          <p:nvPr/>
        </p:nvSpPr>
        <p:spPr>
          <a:xfrm>
            <a:off x="323850" y="1124744"/>
            <a:ext cx="6480398" cy="5324535"/>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700" dirty="0" smtClean="0"/>
              <a:t>This may seem like something that is completely normal to us, we are used to it, we see it all around us from the corner shops to the big business names. However in undeveloped societies businesses do not exist as such. Everyone attempts to do everything for themselves, the are self-sufficient.</a:t>
            </a:r>
          </a:p>
          <a:p>
            <a:pPr marL="176213" indent="-176213">
              <a:buClr>
                <a:srgbClr val="00B050"/>
              </a:buClr>
              <a:buFont typeface="Arial" panose="020B0604020202020204" pitchFamily="34" charset="0"/>
              <a:buChar char="•"/>
            </a:pPr>
            <a:r>
              <a:rPr lang="en-GB" sz="1700" dirty="0" smtClean="0"/>
              <a:t>With their own plot of land and by their own efforts, such as hunting or barter, they attempt to survive and produce enough for their own needs. This is a very basic existence and living standards will be very low.</a:t>
            </a:r>
          </a:p>
          <a:p>
            <a:pPr marL="176213" indent="-176213">
              <a:buClr>
                <a:srgbClr val="00B050"/>
              </a:buClr>
              <a:buFont typeface="Arial" panose="020B0604020202020204" pitchFamily="34" charset="0"/>
              <a:buChar char="•"/>
            </a:pPr>
            <a:r>
              <a:rPr lang="en-GB" sz="1700" dirty="0" smtClean="0"/>
              <a:t>By a slow process of specialisation, people began to concentrate on what they were best at. They then traded those goods for other goods made by people who have different skills. This is called a market economy.</a:t>
            </a:r>
          </a:p>
          <a:p>
            <a:pPr marL="176213" indent="-176213">
              <a:buClr>
                <a:srgbClr val="00B050"/>
              </a:buClr>
              <a:buFont typeface="Arial" panose="020B0604020202020204" pitchFamily="34" charset="0"/>
              <a:buChar char="•"/>
            </a:pPr>
            <a:r>
              <a:rPr lang="en-GB" sz="1700" dirty="0" smtClean="0"/>
              <a:t>Business activity therefor:</a:t>
            </a:r>
          </a:p>
          <a:p>
            <a:pPr marL="446088" indent="-258763">
              <a:buClr>
                <a:srgbClr val="00B050"/>
              </a:buClr>
              <a:buFont typeface="Arial" panose="020B0604020202020204" pitchFamily="34" charset="0"/>
              <a:buChar char="•"/>
            </a:pPr>
            <a:r>
              <a:rPr lang="en-GB" sz="1700" b="1" dirty="0" smtClean="0"/>
              <a:t>Combines scarce factors</a:t>
            </a:r>
            <a:r>
              <a:rPr lang="en-GB" sz="1700" dirty="0" smtClean="0"/>
              <a:t> of production to produce goods and services.</a:t>
            </a:r>
          </a:p>
          <a:p>
            <a:pPr marL="446088" indent="-258763">
              <a:buClr>
                <a:srgbClr val="00B050"/>
              </a:buClr>
              <a:buFont typeface="Arial" panose="020B0604020202020204" pitchFamily="34" charset="0"/>
              <a:buChar char="•"/>
            </a:pPr>
            <a:r>
              <a:rPr lang="en-GB" sz="1700" b="1" dirty="0" smtClean="0"/>
              <a:t>Produces goods and services </a:t>
            </a:r>
            <a:r>
              <a:rPr lang="en-GB" sz="1700" dirty="0" smtClean="0"/>
              <a:t>which are needed to satisfy the needs and wants of the population</a:t>
            </a:r>
          </a:p>
          <a:p>
            <a:pPr marL="446088" indent="-258763">
              <a:buClr>
                <a:srgbClr val="00B050"/>
              </a:buClr>
              <a:buFont typeface="Arial" panose="020B0604020202020204" pitchFamily="34" charset="0"/>
              <a:buChar char="•"/>
            </a:pPr>
            <a:r>
              <a:rPr lang="en-GB" sz="1700" b="1" dirty="0" smtClean="0"/>
              <a:t>Employs people</a:t>
            </a:r>
            <a:r>
              <a:rPr lang="en-GB" sz="1700" dirty="0" smtClean="0"/>
              <a:t> as workers and pays them wages to allow them to consume products made by other people.</a:t>
            </a:r>
            <a:endParaRPr lang="en-GB" sz="1700" dirty="0"/>
          </a:p>
        </p:txBody>
      </p:sp>
      <p:graphicFrame>
        <p:nvGraphicFramePr>
          <p:cNvPr id="7" name="Table 6"/>
          <p:cNvGraphicFramePr>
            <a:graphicFrameLocks noGrp="1"/>
          </p:cNvGraphicFramePr>
          <p:nvPr>
            <p:extLst>
              <p:ext uri="{D42A27DB-BD31-4B8C-83A1-F6EECF244321}">
                <p14:modId xmlns:p14="http://schemas.microsoft.com/office/powerpoint/2010/main" val="4089297273"/>
              </p:ext>
            </p:extLst>
          </p:nvPr>
        </p:nvGraphicFramePr>
        <p:xfrm>
          <a:off x="6948264" y="1146009"/>
          <a:ext cx="1872209" cy="5352735"/>
        </p:xfrm>
        <a:graphic>
          <a:graphicData uri="http://schemas.openxmlformats.org/drawingml/2006/table">
            <a:tbl>
              <a:tblPr firstRow="1" firstCol="1" lastRow="1" lastCol="1" bandRow="1" bandCol="1">
                <a:tableStyleId>{2D5ABB26-0587-4C30-8999-92F81FD0307C}</a:tableStyleId>
              </a:tblPr>
              <a:tblGrid>
                <a:gridCol w="1872209"/>
              </a:tblGrid>
              <a:tr h="338775">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270953">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Local, National and Global</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Primary, Secondary, Tertiary.</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Public, Private, Shareholder, PLC.</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Services, Sales, Charity, Non-profit.</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Single shop, Franchise, Chain, Web based.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Part time, full time,  occasional or seasonal staffing.</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1146009"/>
            <a:ext cx="1728192"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3930776"/>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1.1.3 – Purpose of Business Activity</a:t>
            </a:r>
            <a:endParaRPr lang="en-GB" sz="3600" b="1" dirty="0" smtClean="0"/>
          </a:p>
        </p:txBody>
      </p:sp>
      <p:sp>
        <p:nvSpPr>
          <p:cNvPr id="8" name="Rectangle 7"/>
          <p:cNvSpPr/>
          <p:nvPr/>
        </p:nvSpPr>
        <p:spPr>
          <a:xfrm>
            <a:off x="323850" y="1157843"/>
            <a:ext cx="6336382" cy="830997"/>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600" dirty="0" smtClean="0">
                <a:solidFill>
                  <a:srgbClr val="FF0000"/>
                </a:solidFill>
              </a:rPr>
              <a:t>Using the heading choose research three businesses for each business field and explain the similarities in the field they operate and the differences.</a:t>
            </a:r>
            <a:endParaRPr lang="en-GB" sz="1600" dirty="0">
              <a:solidFill>
                <a:srgbClr val="FF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813277345"/>
              </p:ext>
            </p:extLst>
          </p:nvPr>
        </p:nvGraphicFramePr>
        <p:xfrm>
          <a:off x="323528" y="2060848"/>
          <a:ext cx="6552727" cy="4150360"/>
        </p:xfrm>
        <a:graphic>
          <a:graphicData uri="http://schemas.openxmlformats.org/drawingml/2006/table">
            <a:tbl>
              <a:tblPr firstRow="1" bandRow="1">
                <a:tableStyleId>{5C22544A-7EE6-4342-B048-85BDC9FD1C3A}</a:tableStyleId>
              </a:tblPr>
              <a:tblGrid>
                <a:gridCol w="1224136"/>
                <a:gridCol w="792088"/>
                <a:gridCol w="1368152"/>
                <a:gridCol w="1440160"/>
                <a:gridCol w="1728191"/>
              </a:tblGrid>
              <a:tr h="370840">
                <a:tc>
                  <a:txBody>
                    <a:bodyPr/>
                    <a:lstStyle/>
                    <a:p>
                      <a:endParaRPr lang="en-GB" sz="1200" dirty="0"/>
                    </a:p>
                  </a:txBody>
                  <a:tcPr/>
                </a:tc>
                <a:tc>
                  <a:txBody>
                    <a:bodyPr/>
                    <a:lstStyle/>
                    <a:p>
                      <a:r>
                        <a:rPr lang="en-GB" sz="1200" dirty="0" smtClean="0"/>
                        <a:t>Medical</a:t>
                      </a:r>
                      <a:endParaRPr lang="en-GB" sz="1200" dirty="0"/>
                    </a:p>
                  </a:txBody>
                  <a:tcPr/>
                </a:tc>
                <a:tc>
                  <a:txBody>
                    <a:bodyPr/>
                    <a:lstStyle/>
                    <a:p>
                      <a:r>
                        <a:rPr lang="en-GB" sz="1200" dirty="0" smtClean="0"/>
                        <a:t>Product sales</a:t>
                      </a:r>
                      <a:endParaRPr lang="en-GB" sz="1200" dirty="0"/>
                    </a:p>
                  </a:txBody>
                  <a:tcPr/>
                </a:tc>
                <a:tc>
                  <a:txBody>
                    <a:bodyPr/>
                    <a:lstStyle/>
                    <a:p>
                      <a:r>
                        <a:rPr lang="en-GB" sz="1200" dirty="0" smtClean="0"/>
                        <a:t>Manufacturing</a:t>
                      </a:r>
                      <a:endParaRPr lang="en-GB" sz="1200" dirty="0"/>
                    </a:p>
                  </a:txBody>
                  <a:tcPr/>
                </a:tc>
                <a:tc>
                  <a:txBody>
                    <a:bodyPr/>
                    <a:lstStyle/>
                    <a:p>
                      <a:r>
                        <a:rPr lang="en-GB" sz="1200" dirty="0" smtClean="0"/>
                        <a:t>Providing a Service</a:t>
                      </a:r>
                      <a:endParaRPr lang="en-GB" sz="1200" dirty="0"/>
                    </a:p>
                  </a:txBody>
                  <a:tcPr/>
                </a:tc>
              </a:tr>
              <a:tr h="370840">
                <a:tc>
                  <a:txBody>
                    <a:bodyPr/>
                    <a:lstStyle/>
                    <a:p>
                      <a:r>
                        <a:rPr lang="en-GB" sz="1400" dirty="0" smtClean="0">
                          <a:latin typeface="Arial" panose="020B0604020202020204" pitchFamily="34" charset="0"/>
                          <a:cs typeface="Arial" panose="020B0604020202020204" pitchFamily="34" charset="0"/>
                        </a:rPr>
                        <a:t>Global Company 1</a:t>
                      </a:r>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r h="370840">
                <a:tc>
                  <a:txBody>
                    <a:bodyPr/>
                    <a:lstStyle/>
                    <a:p>
                      <a:r>
                        <a:rPr lang="en-GB" sz="1400" dirty="0" smtClean="0">
                          <a:latin typeface="Arial" panose="020B0604020202020204" pitchFamily="34" charset="0"/>
                          <a:cs typeface="Arial" panose="020B0604020202020204" pitchFamily="34" charset="0"/>
                        </a:rPr>
                        <a:t>Similarities</a:t>
                      </a:r>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r h="370840">
                <a:tc>
                  <a:txBody>
                    <a:bodyPr/>
                    <a:lstStyle/>
                    <a:p>
                      <a:r>
                        <a:rPr lang="en-GB" sz="1400" dirty="0" smtClean="0">
                          <a:latin typeface="Arial" panose="020B0604020202020204" pitchFamily="34" charset="0"/>
                          <a:cs typeface="Arial" panose="020B0604020202020204" pitchFamily="34" charset="0"/>
                        </a:rPr>
                        <a:t>Differences</a:t>
                      </a:r>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r h="370840">
                <a:tc>
                  <a:txBody>
                    <a:bodyPr/>
                    <a:lstStyle/>
                    <a:p>
                      <a:r>
                        <a:rPr lang="en-GB" sz="1400" dirty="0" smtClean="0">
                          <a:latin typeface="Arial" panose="020B0604020202020204" pitchFamily="34" charset="0"/>
                          <a:cs typeface="Arial" panose="020B0604020202020204" pitchFamily="34" charset="0"/>
                        </a:rPr>
                        <a:t>National Company 2</a:t>
                      </a:r>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r>
              <a:tr h="370840">
                <a:tc>
                  <a:txBody>
                    <a:bodyPr/>
                    <a:lstStyle/>
                    <a:p>
                      <a:r>
                        <a:rPr lang="en-GB" sz="1400" dirty="0" smtClean="0">
                          <a:latin typeface="Arial" panose="020B0604020202020204" pitchFamily="34" charset="0"/>
                          <a:cs typeface="Arial" panose="020B0604020202020204" pitchFamily="34" charset="0"/>
                        </a:rPr>
                        <a:t>Similarities</a:t>
                      </a:r>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r h="370840">
                <a:tc>
                  <a:txBody>
                    <a:bodyPr/>
                    <a:lstStyle/>
                    <a:p>
                      <a:r>
                        <a:rPr lang="en-GB" sz="1400" dirty="0" smtClean="0">
                          <a:latin typeface="Arial" panose="020B0604020202020204" pitchFamily="34" charset="0"/>
                          <a:cs typeface="Arial" panose="020B0604020202020204" pitchFamily="34" charset="0"/>
                        </a:rPr>
                        <a:t>Differences</a:t>
                      </a:r>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Arial" panose="020B0604020202020204" pitchFamily="34" charset="0"/>
                          <a:cs typeface="Arial" panose="020B0604020202020204" pitchFamily="34" charset="0"/>
                        </a:rPr>
                        <a:t>Local Company 3</a:t>
                      </a: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r h="370840">
                <a:tc>
                  <a:txBody>
                    <a:bodyPr/>
                    <a:lstStyle/>
                    <a:p>
                      <a:r>
                        <a:rPr lang="en-GB" sz="1400" dirty="0" smtClean="0">
                          <a:latin typeface="Arial" panose="020B0604020202020204" pitchFamily="34" charset="0"/>
                          <a:cs typeface="Arial" panose="020B0604020202020204" pitchFamily="34" charset="0"/>
                        </a:rPr>
                        <a:t>Similarities</a:t>
                      </a:r>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r h="370840">
                <a:tc>
                  <a:txBody>
                    <a:bodyPr/>
                    <a:lstStyle/>
                    <a:p>
                      <a:r>
                        <a:rPr lang="en-GB" sz="1400" dirty="0" smtClean="0">
                          <a:latin typeface="Arial" panose="020B0604020202020204" pitchFamily="34" charset="0"/>
                          <a:cs typeface="Arial" panose="020B0604020202020204" pitchFamily="34" charset="0"/>
                        </a:rPr>
                        <a:t>Differences</a:t>
                      </a:r>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756106784"/>
              </p:ext>
            </p:extLst>
          </p:nvPr>
        </p:nvGraphicFramePr>
        <p:xfrm>
          <a:off x="6948264" y="1146009"/>
          <a:ext cx="1872209" cy="5451343"/>
        </p:xfrm>
        <a:graphic>
          <a:graphicData uri="http://schemas.openxmlformats.org/drawingml/2006/table">
            <a:tbl>
              <a:tblPr firstRow="1" firstCol="1" lastRow="1" lastCol="1" bandRow="1" bandCol="1">
                <a:tableStyleId>{2D5ABB26-0587-4C30-8999-92F81FD0307C}</a:tableStyleId>
              </a:tblPr>
              <a:tblGrid>
                <a:gridCol w="1872209"/>
              </a:tblGrid>
              <a:tr h="345016">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632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Local, National and Global</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Primary, Secondary, Tertiary.</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Public, Private, Shareholder, PLC.</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Services, Sales, Charity, Non-profit.</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Single shop, Franchise, Chain, Web based.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Part time, full time,  occasional or seasonal staffing.</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1146009"/>
            <a:ext cx="1728192"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430460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pPr marL="539750" indent="-288925"/>
            <a:r>
              <a:rPr lang="en-GB" sz="3600" dirty="0" smtClean="0"/>
              <a:t>1.1.4 </a:t>
            </a:r>
            <a:r>
              <a:rPr lang="en-GB" sz="3600" dirty="0"/>
              <a:t>– </a:t>
            </a:r>
            <a:r>
              <a:rPr lang="en-GB" sz="3600" dirty="0" smtClean="0"/>
              <a:t>Adding and Increasing Value</a:t>
            </a:r>
            <a:endParaRPr lang="en-GB" sz="3200" dirty="0"/>
          </a:p>
        </p:txBody>
      </p:sp>
      <p:graphicFrame>
        <p:nvGraphicFramePr>
          <p:cNvPr id="25" name="Table 24"/>
          <p:cNvGraphicFramePr>
            <a:graphicFrameLocks noGrp="1"/>
          </p:cNvGraphicFramePr>
          <p:nvPr>
            <p:extLst>
              <p:ext uri="{D42A27DB-BD31-4B8C-83A1-F6EECF244321}">
                <p14:modId xmlns:p14="http://schemas.microsoft.com/office/powerpoint/2010/main" val="4227855279"/>
              </p:ext>
            </p:extLst>
          </p:nvPr>
        </p:nvGraphicFramePr>
        <p:xfrm>
          <a:off x="6984579" y="1124744"/>
          <a:ext cx="1835893" cy="5430768"/>
        </p:xfrm>
        <a:graphic>
          <a:graphicData uri="http://schemas.openxmlformats.org/drawingml/2006/table">
            <a:tbl>
              <a:tblPr firstRow="1" firstCol="1" lastRow="1" lastCol="1" bandRow="1" bandCol="1">
                <a:tableStyleId>{2D5ABB26-0587-4C30-8999-92F81FD0307C}</a:tableStyleId>
              </a:tblPr>
              <a:tblGrid>
                <a:gridCol w="1835893"/>
              </a:tblGrid>
              <a:tr h="43204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Branding links to value added</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marketing can change the image of a product.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a Loss-Leader is and how this affects value added when money is lost in the sale price.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loss of customers through bad customer service even when the product is good.</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some companies benefit the wider community as a value added.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4579" y="1196752"/>
            <a:ext cx="1732409"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78743"/>
            <a:ext cx="6520930" cy="5238357"/>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760" b="1" dirty="0"/>
              <a:t>Added value </a:t>
            </a:r>
            <a:r>
              <a:rPr lang="en-GB" sz="1760" dirty="0" smtClean="0"/>
              <a:t>- The </a:t>
            </a:r>
            <a:r>
              <a:rPr lang="en-GB" sz="1760" dirty="0"/>
              <a:t>difference between the price of the finished product/service and the </a:t>
            </a:r>
            <a:r>
              <a:rPr lang="en-GB" sz="1760" dirty="0" smtClean="0"/>
              <a:t>production costs </a:t>
            </a:r>
            <a:r>
              <a:rPr lang="en-GB" sz="1760" dirty="0"/>
              <a:t>involved in making it.</a:t>
            </a:r>
          </a:p>
          <a:p>
            <a:pPr marL="176213" indent="-176213">
              <a:buClr>
                <a:srgbClr val="00B050"/>
              </a:buClr>
              <a:buFont typeface="Arial" panose="020B0604020202020204" pitchFamily="34" charset="0"/>
              <a:buChar char="•"/>
            </a:pPr>
            <a:r>
              <a:rPr lang="en-GB" sz="1760" dirty="0"/>
              <a:t>This is because of the work carried out increases the value of the parts and raw materials used. When the product is complete its value and the price it is sold at is more than the value of the factors of production used to make the product</a:t>
            </a:r>
            <a:r>
              <a:rPr lang="en-GB" sz="1760" dirty="0" smtClean="0"/>
              <a:t>. </a:t>
            </a:r>
            <a:endParaRPr lang="en-GB" sz="1760" dirty="0"/>
          </a:p>
          <a:p>
            <a:pPr marL="176213" indent="-176213">
              <a:buClr>
                <a:srgbClr val="00B050"/>
              </a:buClr>
              <a:buFont typeface="Arial" panose="020B0604020202020204" pitchFamily="34" charset="0"/>
              <a:buChar char="•"/>
            </a:pPr>
            <a:r>
              <a:rPr lang="en-GB" sz="1760" dirty="0" smtClean="0"/>
              <a:t>Therefor added </a:t>
            </a:r>
            <a:r>
              <a:rPr lang="en-GB" sz="1760" dirty="0"/>
              <a:t>value is the increase in value that a business creates by undertaking the production </a:t>
            </a:r>
            <a:r>
              <a:rPr lang="en-GB" sz="1760" dirty="0" smtClean="0"/>
              <a:t>process.</a:t>
            </a:r>
          </a:p>
          <a:p>
            <a:pPr marL="176213" indent="-176213">
              <a:buClr>
                <a:srgbClr val="00B050"/>
              </a:buClr>
              <a:buFont typeface="Arial" panose="020B0604020202020204" pitchFamily="34" charset="0"/>
              <a:buChar char="•"/>
            </a:pPr>
            <a:r>
              <a:rPr lang="en-GB" sz="1760" dirty="0" smtClean="0"/>
              <a:t>Consider </a:t>
            </a:r>
            <a:r>
              <a:rPr lang="en-GB" sz="1760" dirty="0"/>
              <a:t>the examples of new cars rolling down the production line being assembled by robots.  The final, completed and shiny new car that comes off the production line has a value (price) that is more than the cost of the sum of the parts. </a:t>
            </a:r>
            <a:r>
              <a:rPr lang="en-GB" sz="1760" dirty="0" smtClean="0"/>
              <a:t>Value </a:t>
            </a:r>
            <a:r>
              <a:rPr lang="en-GB" sz="1760" dirty="0"/>
              <a:t>has been added. </a:t>
            </a:r>
            <a:r>
              <a:rPr lang="en-GB" sz="1760" dirty="0" smtClean="0"/>
              <a:t>Exactly </a:t>
            </a:r>
            <a:r>
              <a:rPr lang="en-GB" sz="1760" dirty="0"/>
              <a:t>how much added value is determined by the price that a customer pays.</a:t>
            </a:r>
          </a:p>
          <a:p>
            <a:pPr marL="176213" indent="-176213">
              <a:buClr>
                <a:srgbClr val="00B050"/>
              </a:buClr>
              <a:buFont typeface="Arial" panose="020B0604020202020204" pitchFamily="34" charset="0"/>
              <a:buChar char="•"/>
            </a:pPr>
            <a:r>
              <a:rPr lang="en-GB" sz="1760" dirty="0"/>
              <a:t>Alternatively, imagine a celebrity chef preparing a meal at his luxury restaurant.  Once the cooking is complete, the meal is being served and sold for a high price, substantially more than the cost of buying the ingredients. </a:t>
            </a:r>
            <a:r>
              <a:rPr lang="en-GB" sz="1760" dirty="0" smtClean="0"/>
              <a:t>Value </a:t>
            </a:r>
            <a:r>
              <a:rPr lang="en-GB" sz="1760" dirty="0"/>
              <a:t>has been added</a:t>
            </a:r>
            <a:r>
              <a:rPr lang="en-GB" sz="1760" dirty="0" smtClean="0"/>
              <a:t>.</a:t>
            </a:r>
            <a:endParaRPr lang="en-GB" sz="1760" dirty="0"/>
          </a:p>
        </p:txBody>
      </p:sp>
    </p:spTree>
    <p:extLst>
      <p:ext uri="{BB962C8B-B14F-4D97-AF65-F5344CB8AC3E}">
        <p14:creationId xmlns:p14="http://schemas.microsoft.com/office/powerpoint/2010/main" val="332782713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pPr marL="539750" indent="-288925"/>
            <a:r>
              <a:rPr lang="en-GB" sz="3600" dirty="0" smtClean="0"/>
              <a:t>1.1.4 </a:t>
            </a:r>
            <a:r>
              <a:rPr lang="en-GB" sz="3600" dirty="0"/>
              <a:t>– </a:t>
            </a:r>
            <a:r>
              <a:rPr lang="en-GB" sz="3600" dirty="0" smtClean="0"/>
              <a:t>Adding and Increasing Value</a:t>
            </a:r>
            <a:endParaRPr lang="en-GB" sz="3200" dirty="0"/>
          </a:p>
        </p:txBody>
      </p:sp>
      <p:sp>
        <p:nvSpPr>
          <p:cNvPr id="8" name="Rectangle 7"/>
          <p:cNvSpPr/>
          <p:nvPr/>
        </p:nvSpPr>
        <p:spPr>
          <a:xfrm>
            <a:off x="323850" y="1124744"/>
            <a:ext cx="6520930" cy="5262979"/>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680" dirty="0"/>
              <a:t>You don’t have to use robots or have the culinary skills of Gordon Ramsay to “add value”.  </a:t>
            </a:r>
            <a:r>
              <a:rPr lang="en-GB" sz="1680" dirty="0" smtClean="0"/>
              <a:t>Businesses </a:t>
            </a:r>
            <a:r>
              <a:rPr lang="en-GB" sz="1680" dirty="0"/>
              <a:t>can </a:t>
            </a:r>
            <a:r>
              <a:rPr lang="en-GB" sz="1680" dirty="0" smtClean="0"/>
              <a:t>also add </a:t>
            </a:r>
            <a:r>
              <a:rPr lang="en-GB" sz="1680" dirty="0"/>
              <a:t>value by:</a:t>
            </a:r>
          </a:p>
          <a:p>
            <a:pPr marL="176213" indent="-176213">
              <a:buClr>
                <a:srgbClr val="00B050"/>
              </a:buClr>
              <a:buFont typeface="Arial" panose="020B0604020202020204" pitchFamily="34" charset="0"/>
              <a:buChar char="•"/>
            </a:pPr>
            <a:r>
              <a:rPr lang="en-GB" sz="1680" b="1" dirty="0"/>
              <a:t>Building a brand </a:t>
            </a:r>
            <a:r>
              <a:rPr lang="en-GB" sz="1680" dirty="0"/>
              <a:t>– a reputation for quality, value </a:t>
            </a:r>
            <a:r>
              <a:rPr lang="en-GB" sz="1680" dirty="0" smtClean="0"/>
              <a:t>etc. </a:t>
            </a:r>
            <a:r>
              <a:rPr lang="en-GB" sz="1680" dirty="0"/>
              <a:t>that customers are prepared to pay for.  Nike trainers sell for much more than Hi-</a:t>
            </a:r>
            <a:r>
              <a:rPr lang="en-GB" sz="1680" dirty="0" err="1"/>
              <a:t>tec</a:t>
            </a:r>
            <a:r>
              <a:rPr lang="en-GB" sz="1680" dirty="0"/>
              <a:t>, even though the production costs per pair are </a:t>
            </a:r>
            <a:r>
              <a:rPr lang="en-GB" sz="1680" dirty="0" smtClean="0"/>
              <a:t>similar.</a:t>
            </a:r>
            <a:endParaRPr lang="en-GB" sz="1680" dirty="0"/>
          </a:p>
          <a:p>
            <a:pPr marL="176213" indent="-176213">
              <a:buClr>
                <a:srgbClr val="00B050"/>
              </a:buClr>
              <a:buFont typeface="Arial" panose="020B0604020202020204" pitchFamily="34" charset="0"/>
              <a:buChar char="•"/>
            </a:pPr>
            <a:r>
              <a:rPr lang="en-GB" sz="1680" b="1" dirty="0"/>
              <a:t>Delivering excellent </a:t>
            </a:r>
            <a:r>
              <a:rPr lang="en-GB" sz="1680" b="1" dirty="0" smtClean="0"/>
              <a:t>service</a:t>
            </a:r>
            <a:r>
              <a:rPr lang="en-GB" sz="1680" dirty="0" smtClean="0"/>
              <a:t> </a:t>
            </a:r>
            <a:r>
              <a:rPr lang="en-GB" sz="1680" dirty="0"/>
              <a:t>– high quality, attentive personal service can make the difference between achieving a high price or a medium </a:t>
            </a:r>
            <a:r>
              <a:rPr lang="en-GB" sz="1680" dirty="0" smtClean="0"/>
              <a:t>one.</a:t>
            </a:r>
            <a:endParaRPr lang="en-GB" sz="1680" dirty="0"/>
          </a:p>
          <a:p>
            <a:pPr marL="176213" indent="-176213">
              <a:buClr>
                <a:srgbClr val="00B050"/>
              </a:buClr>
              <a:buFont typeface="Arial" panose="020B0604020202020204" pitchFamily="34" charset="0"/>
              <a:buChar char="•"/>
            </a:pPr>
            <a:r>
              <a:rPr lang="en-GB" sz="1680" b="1" dirty="0"/>
              <a:t>Product features and benefits</a:t>
            </a:r>
            <a:r>
              <a:rPr lang="en-GB" sz="1680" dirty="0"/>
              <a:t> </a:t>
            </a:r>
            <a:r>
              <a:rPr lang="en-GB" sz="1680" dirty="0" smtClean="0"/>
              <a:t>– additional </a:t>
            </a:r>
            <a:r>
              <a:rPr lang="en-GB" sz="1680" dirty="0"/>
              <a:t>functionality in different versions of software can enable a software seller to charge higher </a:t>
            </a:r>
            <a:r>
              <a:rPr lang="en-GB" sz="1680" dirty="0" smtClean="0"/>
              <a:t>prices, </a:t>
            </a:r>
            <a:r>
              <a:rPr lang="en-GB" sz="1680" dirty="0"/>
              <a:t>different models of </a:t>
            </a:r>
            <a:r>
              <a:rPr lang="en-GB" sz="1680" dirty="0" smtClean="0"/>
              <a:t>cars are </a:t>
            </a:r>
            <a:r>
              <a:rPr lang="en-GB" sz="1680" dirty="0"/>
              <a:t>designed to achieve the same effect.</a:t>
            </a:r>
          </a:p>
          <a:p>
            <a:pPr marL="176213" indent="-176213">
              <a:buClr>
                <a:srgbClr val="00B050"/>
              </a:buClr>
              <a:buFont typeface="Arial" panose="020B0604020202020204" pitchFamily="34" charset="0"/>
              <a:buChar char="•"/>
            </a:pPr>
            <a:r>
              <a:rPr lang="en-GB" sz="1680" b="1" dirty="0"/>
              <a:t>Offering </a:t>
            </a:r>
            <a:r>
              <a:rPr lang="en-GB" sz="1680" b="1" dirty="0" smtClean="0"/>
              <a:t>convenience</a:t>
            </a:r>
            <a:r>
              <a:rPr lang="en-GB" sz="1680" dirty="0" smtClean="0"/>
              <a:t> </a:t>
            </a:r>
            <a:r>
              <a:rPr lang="en-GB" sz="1680" dirty="0"/>
              <a:t>– customers will often pay a little more for a product that they can have straightaway, or which saves them time.</a:t>
            </a:r>
          </a:p>
          <a:p>
            <a:pPr marL="176213" indent="-176213">
              <a:buClr>
                <a:srgbClr val="00B050"/>
              </a:buClr>
              <a:buFont typeface="Arial" panose="020B0604020202020204" pitchFamily="34" charset="0"/>
              <a:buChar char="•"/>
            </a:pPr>
            <a:r>
              <a:rPr lang="en-GB" sz="1680" dirty="0"/>
              <a:t>A business that successfully adds value should find that it is able to operate profitably. </a:t>
            </a:r>
            <a:r>
              <a:rPr lang="en-GB" sz="1680" dirty="0" smtClean="0"/>
              <a:t>Remember </a:t>
            </a:r>
            <a:r>
              <a:rPr lang="en-GB" sz="1680" dirty="0"/>
              <a:t>the definition of adding </a:t>
            </a:r>
            <a:r>
              <a:rPr lang="en-GB" sz="1680" dirty="0" smtClean="0"/>
              <a:t>value - </a:t>
            </a:r>
            <a:r>
              <a:rPr lang="en-GB" sz="1680" dirty="0"/>
              <a:t>where the selling price is greater than the costs of </a:t>
            </a:r>
            <a:r>
              <a:rPr lang="en-GB" sz="1680" dirty="0" smtClean="0"/>
              <a:t>production.</a:t>
            </a:r>
            <a:endParaRPr lang="en-GB" sz="1680" dirty="0"/>
          </a:p>
          <a:p>
            <a:pPr marL="176213" indent="-176213">
              <a:buClr>
                <a:srgbClr val="00B050"/>
              </a:buClr>
              <a:buFont typeface="Arial" panose="020B0604020202020204" pitchFamily="34" charset="0"/>
              <a:buChar char="•"/>
            </a:pPr>
            <a:r>
              <a:rPr lang="en-GB" sz="1680" dirty="0"/>
              <a:t>Do not confuse added value with profit as they are not the </a:t>
            </a:r>
            <a:r>
              <a:rPr lang="en-GB" sz="1680" dirty="0" smtClean="0"/>
              <a:t>same</a:t>
            </a:r>
            <a:endParaRPr lang="en-GB" sz="1680" dirty="0"/>
          </a:p>
        </p:txBody>
      </p:sp>
      <p:graphicFrame>
        <p:nvGraphicFramePr>
          <p:cNvPr id="7" name="Table 6"/>
          <p:cNvGraphicFramePr>
            <a:graphicFrameLocks noGrp="1"/>
          </p:cNvGraphicFramePr>
          <p:nvPr>
            <p:extLst>
              <p:ext uri="{D42A27DB-BD31-4B8C-83A1-F6EECF244321}">
                <p14:modId xmlns:p14="http://schemas.microsoft.com/office/powerpoint/2010/main" val="4137617436"/>
              </p:ext>
            </p:extLst>
          </p:nvPr>
        </p:nvGraphicFramePr>
        <p:xfrm>
          <a:off x="6984579" y="1124744"/>
          <a:ext cx="1835893" cy="5430768"/>
        </p:xfrm>
        <a:graphic>
          <a:graphicData uri="http://schemas.openxmlformats.org/drawingml/2006/table">
            <a:tbl>
              <a:tblPr firstRow="1" firstCol="1" lastRow="1" lastCol="1" bandRow="1" bandCol="1">
                <a:tableStyleId>{2D5ABB26-0587-4C30-8999-92F81FD0307C}</a:tableStyleId>
              </a:tblPr>
              <a:tblGrid>
                <a:gridCol w="1835893"/>
              </a:tblGrid>
              <a:tr h="43204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Branding links to value added</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marketing can change the image of a product.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a Loss-Leader is and how this affects value added when money is lost in the sale price.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loss of customers through bad customer service even when the product is good.</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some companies benefit the wider community as a value added.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4579" y="1196752"/>
            <a:ext cx="1732409"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614566"/>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100" dirty="0"/>
              <a:t>1.1.4 – Adding and Increasing Value - Activity</a:t>
            </a:r>
            <a:endParaRPr lang="en-ZA" sz="3100" dirty="0">
              <a:ea typeface="Calibri" pitchFamily="34" charset="0"/>
            </a:endParaRPr>
          </a:p>
        </p:txBody>
      </p:sp>
      <p:sp>
        <p:nvSpPr>
          <p:cNvPr id="8" name="Rectangle 7"/>
          <p:cNvSpPr/>
          <p:nvPr/>
        </p:nvSpPr>
        <p:spPr>
          <a:xfrm>
            <a:off x="323850" y="1179329"/>
            <a:ext cx="6552406" cy="1569660"/>
          </a:xfrm>
          <a:prstGeom prst="rect">
            <a:avLst/>
          </a:prstGeom>
        </p:spPr>
        <p:txBody>
          <a:bodyPr wrap="square">
            <a:spAutoFit/>
          </a:bodyPr>
          <a:lstStyle/>
          <a:p>
            <a:pPr marL="176213" indent="-176213">
              <a:buClr>
                <a:srgbClr val="00B050"/>
              </a:buClr>
              <a:buFont typeface="Arial" panose="020B0604020202020204" pitchFamily="34" charset="0"/>
              <a:buChar char="•"/>
            </a:pPr>
            <a:r>
              <a:rPr lang="en-GB" sz="1600" dirty="0" smtClean="0">
                <a:solidFill>
                  <a:srgbClr val="FF0000"/>
                </a:solidFill>
              </a:rPr>
              <a:t>Discussion – 2 Groups – One for and one against. Even if you are against or for, you should be able to create an argument for either side for the sake of arguing.</a:t>
            </a:r>
          </a:p>
          <a:p>
            <a:pPr marL="176213" indent="-176213">
              <a:buClr>
                <a:srgbClr val="00B050"/>
              </a:buClr>
              <a:buFont typeface="Arial" panose="020B0604020202020204" pitchFamily="34" charset="0"/>
              <a:buChar char="•"/>
            </a:pPr>
            <a:r>
              <a:rPr lang="en-GB" sz="1600" dirty="0" smtClean="0">
                <a:solidFill>
                  <a:srgbClr val="FF0000"/>
                </a:solidFill>
              </a:rPr>
              <a:t>Would you be willing to pay a bit more for a loaf that has been made at home. Can you say the same for clothes, a bicycle, your school bag.</a:t>
            </a:r>
            <a:endParaRPr lang="en-GB" sz="1600" dirty="0">
              <a:solidFill>
                <a:srgbClr val="FF0000"/>
              </a:solidFill>
            </a:endParaRPr>
          </a:p>
        </p:txBody>
      </p:sp>
      <p:pic>
        <p:nvPicPr>
          <p:cNvPr id="7" name="Picture 6"/>
          <p:cNvPicPr>
            <a:picLocks noChangeAspect="1"/>
          </p:cNvPicPr>
          <p:nvPr/>
        </p:nvPicPr>
        <p:blipFill>
          <a:blip r:embed="rId3"/>
          <a:stretch>
            <a:fillRect/>
          </a:stretch>
        </p:blipFill>
        <p:spPr>
          <a:xfrm>
            <a:off x="425066" y="2780928"/>
            <a:ext cx="1748025" cy="1199144"/>
          </a:xfrm>
          <a:prstGeom prst="rect">
            <a:avLst/>
          </a:prstGeom>
          <a:effectLst>
            <a:outerShdw blurRad="152400" dist="38100" dir="2700000" sx="102000" sy="102000" algn="tl" rotWithShape="0">
              <a:prstClr val="black">
                <a:alpha val="40000"/>
              </a:prstClr>
            </a:outerShdw>
          </a:effectLst>
        </p:spPr>
      </p:pic>
      <p:pic>
        <p:nvPicPr>
          <p:cNvPr id="9" name="Picture 8"/>
          <p:cNvPicPr>
            <a:picLocks noChangeAspect="1"/>
          </p:cNvPicPr>
          <p:nvPr/>
        </p:nvPicPr>
        <p:blipFill>
          <a:blip r:embed="rId4"/>
          <a:stretch>
            <a:fillRect/>
          </a:stretch>
        </p:blipFill>
        <p:spPr>
          <a:xfrm>
            <a:off x="1649203" y="3200710"/>
            <a:ext cx="1800518" cy="1193486"/>
          </a:xfrm>
          <a:prstGeom prst="rect">
            <a:avLst/>
          </a:prstGeom>
          <a:effectLst>
            <a:outerShdw blurRad="152400" dist="38100" dir="2700000" sx="102000" sy="102000" algn="tl" rotWithShape="0">
              <a:prstClr val="black">
                <a:alpha val="40000"/>
              </a:prstClr>
            </a:outerShdw>
          </a:effectLst>
        </p:spPr>
      </p:pic>
      <p:pic>
        <p:nvPicPr>
          <p:cNvPr id="10" name="Picture 9"/>
          <p:cNvPicPr>
            <a:picLocks noChangeAspect="1"/>
          </p:cNvPicPr>
          <p:nvPr/>
        </p:nvPicPr>
        <p:blipFill>
          <a:blip r:embed="rId5"/>
          <a:stretch>
            <a:fillRect/>
          </a:stretch>
        </p:blipFill>
        <p:spPr>
          <a:xfrm>
            <a:off x="425066" y="3863765"/>
            <a:ext cx="1779194" cy="1220527"/>
          </a:xfrm>
          <a:prstGeom prst="rect">
            <a:avLst/>
          </a:prstGeom>
          <a:effectLst>
            <a:outerShdw blurRad="152400" dist="38100" dir="2700000" sx="102000" sy="102000" algn="tl" rotWithShape="0">
              <a:prstClr val="black">
                <a:alpha val="40000"/>
              </a:prstClr>
            </a:outerShdw>
          </a:effectLst>
        </p:spPr>
      </p:pic>
      <p:pic>
        <p:nvPicPr>
          <p:cNvPr id="11" name="Picture 10"/>
          <p:cNvPicPr>
            <a:picLocks noChangeAspect="1"/>
          </p:cNvPicPr>
          <p:nvPr/>
        </p:nvPicPr>
        <p:blipFill>
          <a:blip r:embed="rId6"/>
          <a:stretch>
            <a:fillRect/>
          </a:stretch>
        </p:blipFill>
        <p:spPr>
          <a:xfrm>
            <a:off x="1649202" y="4554885"/>
            <a:ext cx="1800518" cy="1193486"/>
          </a:xfrm>
          <a:prstGeom prst="rect">
            <a:avLst/>
          </a:prstGeom>
          <a:effectLst>
            <a:outerShdw blurRad="152400" dist="38100" dir="2700000" sx="102000" sy="102000" algn="tl" rotWithShape="0">
              <a:prstClr val="black">
                <a:alpha val="40000"/>
              </a:prstClr>
            </a:outerShdw>
          </a:effectLst>
        </p:spPr>
      </p:pic>
      <p:pic>
        <p:nvPicPr>
          <p:cNvPr id="1026" name="Picture 2" descr="http://media-3.web.britannica.com/eb-media/27/627-004-AB7034FB.jp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25467" y="2903854"/>
            <a:ext cx="2706773" cy="2849235"/>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23850" y="5877272"/>
            <a:ext cx="3168030" cy="646331"/>
          </a:xfrm>
          <a:prstGeom prst="rect">
            <a:avLst/>
          </a:prstGeom>
          <a:noFill/>
        </p:spPr>
        <p:txBody>
          <a:bodyPr wrap="square" rtlCol="0">
            <a:spAutoFit/>
          </a:bodyPr>
          <a:lstStyle/>
          <a:p>
            <a:r>
              <a:rPr lang="en-GB" sz="1200" dirty="0" smtClean="0"/>
              <a:t>100% Profit to the baker, promotes home industry, morally right, tastes fresher, paying for time and effort.</a:t>
            </a:r>
            <a:endParaRPr lang="en-GB" sz="1200" dirty="0"/>
          </a:p>
        </p:txBody>
      </p:sp>
      <p:sp>
        <p:nvSpPr>
          <p:cNvPr id="15" name="TextBox 14"/>
          <p:cNvSpPr txBox="1"/>
          <p:nvPr/>
        </p:nvSpPr>
        <p:spPr>
          <a:xfrm>
            <a:off x="3665427" y="5805264"/>
            <a:ext cx="3210829" cy="830997"/>
          </a:xfrm>
          <a:prstGeom prst="rect">
            <a:avLst/>
          </a:prstGeom>
          <a:noFill/>
        </p:spPr>
        <p:txBody>
          <a:bodyPr wrap="square" rtlCol="0">
            <a:spAutoFit/>
          </a:bodyPr>
          <a:lstStyle/>
          <a:p>
            <a:r>
              <a:rPr lang="en-GB" sz="1200" dirty="0" smtClean="0"/>
              <a:t>Cheaper, cleaner process, guaranteed quality, regulated by health board, package sealed, more people involved in work process. </a:t>
            </a:r>
            <a:endParaRPr lang="en-GB" sz="1200" dirty="0"/>
          </a:p>
        </p:txBody>
      </p:sp>
      <p:graphicFrame>
        <p:nvGraphicFramePr>
          <p:cNvPr id="14" name="Table 13"/>
          <p:cNvGraphicFramePr>
            <a:graphicFrameLocks noGrp="1"/>
          </p:cNvGraphicFramePr>
          <p:nvPr>
            <p:extLst>
              <p:ext uri="{D42A27DB-BD31-4B8C-83A1-F6EECF244321}">
                <p14:modId xmlns:p14="http://schemas.microsoft.com/office/powerpoint/2010/main" val="4034019894"/>
              </p:ext>
            </p:extLst>
          </p:nvPr>
        </p:nvGraphicFramePr>
        <p:xfrm>
          <a:off x="6984579" y="1124744"/>
          <a:ext cx="1835893" cy="5430768"/>
        </p:xfrm>
        <a:graphic>
          <a:graphicData uri="http://schemas.openxmlformats.org/drawingml/2006/table">
            <a:tbl>
              <a:tblPr firstRow="1" firstCol="1" lastRow="1" lastCol="1" bandRow="1" bandCol="1">
                <a:tableStyleId>{2D5ABB26-0587-4C30-8999-92F81FD0307C}</a:tableStyleId>
              </a:tblPr>
              <a:tblGrid>
                <a:gridCol w="1835893"/>
              </a:tblGrid>
              <a:tr h="43204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9"/>
                        </a:buBlip>
                      </a:pPr>
                      <a:r>
                        <a:rPr lang="en-GB" sz="1400" baseline="0" dirty="0" smtClean="0">
                          <a:solidFill>
                            <a:srgbClr val="FF0000"/>
                          </a:solidFill>
                          <a:effectLst/>
                          <a:latin typeface="Arial" pitchFamily="34" charset="0"/>
                          <a:ea typeface="Times New Roman"/>
                          <a:cs typeface="Arial" pitchFamily="34" charset="0"/>
                        </a:rPr>
                        <a:t>How Branding links to value added</a:t>
                      </a:r>
                    </a:p>
                    <a:p>
                      <a:pPr marL="177800" indent="-177800" algn="l">
                        <a:spcAft>
                          <a:spcPts val="600"/>
                        </a:spcAft>
                        <a:buFontTx/>
                        <a:buBlip>
                          <a:blip r:embed="rId9"/>
                        </a:buBlip>
                      </a:pPr>
                      <a:r>
                        <a:rPr lang="en-GB" sz="1400" baseline="0" dirty="0" smtClean="0">
                          <a:solidFill>
                            <a:schemeClr val="tx1"/>
                          </a:solidFill>
                          <a:effectLst/>
                          <a:latin typeface="Arial" pitchFamily="34" charset="0"/>
                          <a:ea typeface="Times New Roman"/>
                          <a:cs typeface="Arial" pitchFamily="34" charset="0"/>
                        </a:rPr>
                        <a:t>How marketing can change the image of a product.</a:t>
                      </a:r>
                    </a:p>
                    <a:p>
                      <a:pPr marL="177800" indent="-177800" algn="l">
                        <a:spcAft>
                          <a:spcPts val="600"/>
                        </a:spcAft>
                        <a:buFontTx/>
                        <a:buBlip>
                          <a:blip r:embed="rId9"/>
                        </a:buBlip>
                      </a:pPr>
                      <a:r>
                        <a:rPr lang="en-GB" sz="1400" baseline="0" dirty="0" smtClean="0">
                          <a:solidFill>
                            <a:srgbClr val="FF0000"/>
                          </a:solidFill>
                          <a:effectLst/>
                          <a:latin typeface="Arial" pitchFamily="34" charset="0"/>
                          <a:ea typeface="Times New Roman"/>
                          <a:cs typeface="Arial" pitchFamily="34" charset="0"/>
                        </a:rPr>
                        <a:t>What a Loss-Leader is and how this affects value added when money is lost in the sale price.</a:t>
                      </a:r>
                    </a:p>
                    <a:p>
                      <a:pPr marL="177800" indent="-177800" algn="l">
                        <a:spcAft>
                          <a:spcPts val="600"/>
                        </a:spcAft>
                        <a:buFontTx/>
                        <a:buBlip>
                          <a:blip r:embed="rId9"/>
                        </a:buBlip>
                      </a:pPr>
                      <a:r>
                        <a:rPr lang="en-GB" sz="1400" baseline="0" dirty="0" smtClean="0">
                          <a:solidFill>
                            <a:schemeClr val="tx1"/>
                          </a:solidFill>
                          <a:effectLst/>
                          <a:latin typeface="Arial" pitchFamily="34" charset="0"/>
                          <a:ea typeface="Times New Roman"/>
                          <a:cs typeface="Arial" pitchFamily="34" charset="0"/>
                        </a:rPr>
                        <a:t>The loss of customers through bad customer service even when the product is good.</a:t>
                      </a:r>
                    </a:p>
                    <a:p>
                      <a:pPr marL="177800" indent="-177800" algn="l">
                        <a:spcAft>
                          <a:spcPts val="600"/>
                        </a:spcAft>
                        <a:buFontTx/>
                        <a:buBlip>
                          <a:blip r:embed="rId9"/>
                        </a:buBlip>
                      </a:pPr>
                      <a:r>
                        <a:rPr lang="en-GB" sz="1400" baseline="0" dirty="0" smtClean="0">
                          <a:solidFill>
                            <a:srgbClr val="FF0000"/>
                          </a:solidFill>
                          <a:effectLst/>
                          <a:latin typeface="Arial" pitchFamily="34" charset="0"/>
                          <a:ea typeface="Times New Roman"/>
                          <a:cs typeface="Arial" pitchFamily="34" charset="0"/>
                        </a:rPr>
                        <a:t>How some companies benefit the wider community as a value added.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6" name="Picture 4" descr="Think About"/>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984579" y="1196752"/>
            <a:ext cx="1732409"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740776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500" dirty="0"/>
              <a:t>1.1.4 – Adding and Increasing Value – Tasks - Homework</a:t>
            </a:r>
            <a:endParaRPr lang="en-ZA" sz="2500" dirty="0">
              <a:ea typeface="Calibri" pitchFamily="34" charset="0"/>
            </a:endParaRPr>
          </a:p>
        </p:txBody>
      </p:sp>
      <p:sp>
        <p:nvSpPr>
          <p:cNvPr id="8" name="Rectangle 7"/>
          <p:cNvSpPr/>
          <p:nvPr/>
        </p:nvSpPr>
        <p:spPr>
          <a:xfrm>
            <a:off x="323850" y="1124744"/>
            <a:ext cx="6552406" cy="3046988"/>
          </a:xfrm>
          <a:prstGeom prst="rect">
            <a:avLst/>
          </a:prstGeom>
        </p:spPr>
        <p:txBody>
          <a:bodyPr wrap="square">
            <a:spAutoFit/>
          </a:bodyPr>
          <a:lstStyle/>
          <a:p>
            <a:pPr hangingPunct="0"/>
            <a:r>
              <a:rPr lang="en-US" sz="1600" b="1" dirty="0">
                <a:solidFill>
                  <a:srgbClr val="FF0000"/>
                </a:solidFill>
              </a:rPr>
              <a:t>1. Missing words</a:t>
            </a:r>
            <a:endParaRPr lang="en-GB" sz="1600" dirty="0">
              <a:solidFill>
                <a:srgbClr val="FF0000"/>
              </a:solidFill>
            </a:endParaRPr>
          </a:p>
          <a:p>
            <a:pPr hangingPunct="0"/>
            <a:r>
              <a:rPr lang="en-US" sz="1600" dirty="0">
                <a:solidFill>
                  <a:srgbClr val="FF0000"/>
                </a:solidFill>
              </a:rPr>
              <a:t>Adding value means creating a finished product that is worth more to the customer than the sum of the parts. At Starbucks, 25p of coffee beans, milk and </a:t>
            </a:r>
            <a:r>
              <a:rPr lang="en-US" sz="1600" dirty="0" err="1">
                <a:solidFill>
                  <a:srgbClr val="FF0000"/>
                </a:solidFill>
              </a:rPr>
              <a:t>flavourings</a:t>
            </a:r>
            <a:r>
              <a:rPr lang="en-US" sz="1600" dirty="0">
                <a:solidFill>
                  <a:srgbClr val="FF0000"/>
                </a:solidFill>
              </a:rPr>
              <a:t> turns into a selling price of £2.50. The £__________of value added pays for staff, the equipment, the sofas, the rent and still generates a generous _______________. Adding value is the ultimate goal of Research and Development teams and marketing departments. It generates the surplus that pays the bills.</a:t>
            </a:r>
            <a:endParaRPr lang="en-GB" sz="1600" dirty="0">
              <a:solidFill>
                <a:srgbClr val="FF0000"/>
              </a:solidFill>
            </a:endParaRPr>
          </a:p>
          <a:p>
            <a:pPr hangingPunct="0"/>
            <a:r>
              <a:rPr lang="en-US" sz="1600" dirty="0">
                <a:solidFill>
                  <a:srgbClr val="FF0000"/>
                </a:solidFill>
              </a:rPr>
              <a:t>The formula for calculating value added is: ________________  -  bought-in goods and services</a:t>
            </a:r>
            <a:r>
              <a:rPr lang="en-US" sz="1600" dirty="0" smtClean="0">
                <a:solidFill>
                  <a:srgbClr val="FF0000"/>
                </a:solidFill>
              </a:rPr>
              <a:t>.</a:t>
            </a:r>
          </a:p>
          <a:p>
            <a:pPr hangingPunct="0"/>
            <a:r>
              <a:rPr lang="en-US" sz="1600" b="1" dirty="0" smtClean="0">
                <a:solidFill>
                  <a:srgbClr val="FF0000"/>
                </a:solidFill>
              </a:rPr>
              <a:t>2</a:t>
            </a:r>
            <a:r>
              <a:rPr lang="en-US" sz="1600" b="1" dirty="0">
                <a:solidFill>
                  <a:srgbClr val="FF0000"/>
                </a:solidFill>
              </a:rPr>
              <a:t>. Ways to add value (Match the points A – H to the relevant product type or types</a:t>
            </a:r>
            <a:r>
              <a:rPr lang="en-US" sz="1600" b="1" dirty="0" smtClean="0">
                <a:solidFill>
                  <a:srgbClr val="FF0000"/>
                </a:solidFill>
              </a:rPr>
              <a:t>)</a:t>
            </a:r>
            <a:endParaRPr lang="en-GB" sz="1600"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903893334"/>
              </p:ext>
            </p:extLst>
          </p:nvPr>
        </p:nvGraphicFramePr>
        <p:xfrm>
          <a:off x="323528" y="4221088"/>
          <a:ext cx="6552727" cy="2334424"/>
        </p:xfrm>
        <a:graphic>
          <a:graphicData uri="http://schemas.openxmlformats.org/drawingml/2006/table">
            <a:tbl>
              <a:tblPr>
                <a:tableStyleId>{F5AB1C69-6EDB-4FF4-983F-18BD219EF322}</a:tableStyleId>
              </a:tblPr>
              <a:tblGrid>
                <a:gridCol w="2232248"/>
                <a:gridCol w="1728192"/>
                <a:gridCol w="2592287"/>
              </a:tblGrid>
              <a:tr h="292670">
                <a:tc>
                  <a:txBody>
                    <a:bodyPr/>
                    <a:lstStyle/>
                    <a:p>
                      <a:pPr hangingPunct="0">
                        <a:lnSpc>
                          <a:spcPct val="100000"/>
                        </a:lnSpc>
                        <a:spcBef>
                          <a:spcPts val="0"/>
                        </a:spcBef>
                        <a:spcAft>
                          <a:spcPts val="0"/>
                        </a:spcAft>
                      </a:pPr>
                      <a:r>
                        <a:rPr lang="en-US" sz="1400" b="1" dirty="0">
                          <a:effectLst/>
                          <a:latin typeface="Arial" panose="020B0604020202020204" pitchFamily="34" charset="0"/>
                          <a:cs typeface="Arial" panose="020B0604020202020204" pitchFamily="34" charset="0"/>
                        </a:rPr>
                        <a:t>Product type</a:t>
                      </a:r>
                      <a:endParaRPr lang="en-GB" sz="1400" b="1"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hangingPunct="0">
                        <a:lnSpc>
                          <a:spcPct val="100000"/>
                        </a:lnSpc>
                        <a:spcBef>
                          <a:spcPts val="0"/>
                        </a:spcBef>
                        <a:spcAft>
                          <a:spcPts val="0"/>
                        </a:spcAft>
                      </a:pPr>
                      <a:r>
                        <a:rPr lang="en-US" sz="1400" b="1" dirty="0">
                          <a:effectLst/>
                          <a:latin typeface="Arial" panose="020B0604020202020204" pitchFamily="34" charset="0"/>
                          <a:cs typeface="Arial" panose="020B0604020202020204" pitchFamily="34" charset="0"/>
                        </a:rPr>
                        <a:t>Ways to add value</a:t>
                      </a:r>
                      <a:endParaRPr lang="en-GB" sz="1400" b="1"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hangingPunct="0">
                        <a:lnSpc>
                          <a:spcPct val="100000"/>
                        </a:lnSpc>
                        <a:spcBef>
                          <a:spcPts val="0"/>
                        </a:spcBef>
                        <a:spcAft>
                          <a:spcPts val="0"/>
                        </a:spcAft>
                      </a:pPr>
                      <a:r>
                        <a:rPr lang="en-US" sz="1400" b="1" dirty="0">
                          <a:effectLst/>
                          <a:latin typeface="Arial" panose="020B0604020202020204" pitchFamily="34" charset="0"/>
                          <a:cs typeface="Arial" panose="020B0604020202020204" pitchFamily="34" charset="0"/>
                        </a:rPr>
                        <a:t>Ways to add value</a:t>
                      </a:r>
                      <a:endParaRPr lang="en-GB" sz="1400" b="1"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453723">
                <a:tc>
                  <a:txBody>
                    <a:bodyPr/>
                    <a:lstStyle/>
                    <a:p>
                      <a:pPr marL="269875" lvl="0" indent="-269875" hangingPunct="0">
                        <a:lnSpc>
                          <a:spcPct val="100000"/>
                        </a:lnSpc>
                        <a:spcBef>
                          <a:spcPts val="0"/>
                        </a:spcBef>
                        <a:spcAft>
                          <a:spcPts val="0"/>
                        </a:spcAft>
                        <a:buFont typeface="+mj-lt"/>
                        <a:buAutoNum type="arabicPeriod"/>
                      </a:pPr>
                      <a:r>
                        <a:rPr lang="en-US" sz="1400" dirty="0">
                          <a:effectLst/>
                          <a:latin typeface="Arial" panose="020B0604020202020204" pitchFamily="34" charset="0"/>
                          <a:cs typeface="Arial" panose="020B0604020202020204" pitchFamily="34" charset="0"/>
                        </a:rPr>
                        <a:t>Car manufacturing</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lnSpc>
                          <a:spcPct val="100000"/>
                        </a:lnSpc>
                        <a:spcBef>
                          <a:spcPts val="0"/>
                        </a:spcBef>
                        <a:spcAft>
                          <a:spcPts val="0"/>
                        </a:spcAft>
                      </a:pPr>
                      <a:r>
                        <a:rPr lang="en-US" sz="1400" dirty="0">
                          <a:effectLst/>
                          <a:latin typeface="Arial" panose="020B0604020202020204" pitchFamily="34" charset="0"/>
                          <a:cs typeface="Arial" panose="020B0604020202020204" pitchFamily="34" charset="0"/>
                        </a:rPr>
                        <a:t>A. Obtain a prestigious address</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lnSpc>
                          <a:spcPct val="100000"/>
                        </a:lnSpc>
                        <a:spcBef>
                          <a:spcPts val="0"/>
                        </a:spcBef>
                        <a:spcAft>
                          <a:spcPts val="0"/>
                        </a:spcAft>
                      </a:pPr>
                      <a:r>
                        <a:rPr lang="en-US" sz="1400" dirty="0">
                          <a:effectLst/>
                          <a:latin typeface="Arial" panose="020B0604020202020204" pitchFamily="34" charset="0"/>
                          <a:cs typeface="Arial" panose="020B0604020202020204" pitchFamily="34" charset="0"/>
                        </a:rPr>
                        <a:t>E. Carry out the process faultlessly</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3723">
                <a:tc>
                  <a:txBody>
                    <a:bodyPr/>
                    <a:lstStyle/>
                    <a:p>
                      <a:pPr marL="269875" lvl="0" indent="-269875" hangingPunct="0">
                        <a:lnSpc>
                          <a:spcPct val="100000"/>
                        </a:lnSpc>
                        <a:spcBef>
                          <a:spcPts val="0"/>
                        </a:spcBef>
                        <a:spcAft>
                          <a:spcPts val="0"/>
                        </a:spcAft>
                        <a:buFont typeface="+mj-lt"/>
                        <a:buAutoNum type="arabicPeriod" startAt="2"/>
                      </a:pPr>
                      <a:r>
                        <a:rPr lang="en-US" sz="1400" dirty="0">
                          <a:effectLst/>
                          <a:latin typeface="Arial" panose="020B0604020202020204" pitchFamily="34" charset="0"/>
                          <a:cs typeface="Arial" panose="020B0604020202020204" pitchFamily="34" charset="0"/>
                        </a:rPr>
                        <a:t>Biscuit production</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hangingPunct="0">
                        <a:lnSpc>
                          <a:spcPct val="100000"/>
                        </a:lnSpc>
                        <a:spcBef>
                          <a:spcPts val="0"/>
                        </a:spcBef>
                        <a:spcAft>
                          <a:spcPts val="0"/>
                        </a:spcAft>
                      </a:pPr>
                      <a:r>
                        <a:rPr lang="en-US" sz="1400">
                          <a:effectLst/>
                          <a:latin typeface="Arial" panose="020B0604020202020204" pitchFamily="34" charset="0"/>
                          <a:cs typeface="Arial" panose="020B0604020202020204" pitchFamily="34" charset="0"/>
                        </a:rPr>
                        <a:t>B. Measure up, then make to fit </a:t>
                      </a:r>
                      <a:endParaRPr lang="en-GB" sz="140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hangingPunct="0">
                        <a:lnSpc>
                          <a:spcPct val="100000"/>
                        </a:lnSpc>
                        <a:spcBef>
                          <a:spcPts val="0"/>
                        </a:spcBef>
                        <a:spcAft>
                          <a:spcPts val="0"/>
                        </a:spcAft>
                      </a:pPr>
                      <a:r>
                        <a:rPr lang="en-US" sz="1400" dirty="0">
                          <a:effectLst/>
                          <a:latin typeface="Arial" panose="020B0604020202020204" pitchFamily="34" charset="0"/>
                          <a:cs typeface="Arial" panose="020B0604020202020204" pitchFamily="34" charset="0"/>
                        </a:rPr>
                        <a:t>F. Excellent design and styling</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453723">
                <a:tc>
                  <a:txBody>
                    <a:bodyPr/>
                    <a:lstStyle/>
                    <a:p>
                      <a:pPr marL="228600" lvl="0" indent="-228600" hangingPunct="0">
                        <a:lnSpc>
                          <a:spcPct val="100000"/>
                        </a:lnSpc>
                        <a:spcBef>
                          <a:spcPts val="0"/>
                        </a:spcBef>
                        <a:spcAft>
                          <a:spcPts val="0"/>
                        </a:spcAft>
                        <a:buFont typeface="+mj-lt"/>
                        <a:buAutoNum type="arabicPeriod" startAt="3"/>
                      </a:pPr>
                      <a:r>
                        <a:rPr lang="en-US" sz="1400" dirty="0">
                          <a:effectLst/>
                          <a:latin typeface="Arial" panose="020B0604020202020204" pitchFamily="34" charset="0"/>
                          <a:cs typeface="Arial" panose="020B0604020202020204" pitchFamily="34" charset="0"/>
                        </a:rPr>
                        <a:t>Running a private hospital</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lnSpc>
                          <a:spcPct val="100000"/>
                        </a:lnSpc>
                        <a:spcBef>
                          <a:spcPts val="0"/>
                        </a:spcBef>
                        <a:spcAft>
                          <a:spcPts val="0"/>
                        </a:spcAft>
                      </a:pPr>
                      <a:r>
                        <a:rPr lang="en-US" sz="1400">
                          <a:effectLst/>
                          <a:latin typeface="Arial" panose="020B0604020202020204" pitchFamily="34" charset="0"/>
                          <a:cs typeface="Arial" panose="020B0604020202020204" pitchFamily="34" charset="0"/>
                        </a:rPr>
                        <a:t>C. Offer a short lead time</a:t>
                      </a:r>
                      <a:endParaRPr lang="en-GB" sz="140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lnSpc>
                          <a:spcPct val="100000"/>
                        </a:lnSpc>
                        <a:spcBef>
                          <a:spcPts val="0"/>
                        </a:spcBef>
                        <a:spcAft>
                          <a:spcPts val="0"/>
                        </a:spcAft>
                      </a:pPr>
                      <a:r>
                        <a:rPr lang="en-US" sz="1400" dirty="0">
                          <a:effectLst/>
                          <a:latin typeface="Arial" panose="020B0604020202020204" pitchFamily="34" charset="0"/>
                          <a:cs typeface="Arial" panose="020B0604020202020204" pitchFamily="34" charset="0"/>
                        </a:rPr>
                        <a:t>G. Impressive, prestige packaging</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0585">
                <a:tc>
                  <a:txBody>
                    <a:bodyPr/>
                    <a:lstStyle/>
                    <a:p>
                      <a:pPr marL="269875" lvl="0" indent="-269875" hangingPunct="0">
                        <a:lnSpc>
                          <a:spcPct val="100000"/>
                        </a:lnSpc>
                        <a:spcBef>
                          <a:spcPts val="0"/>
                        </a:spcBef>
                        <a:spcAft>
                          <a:spcPts val="0"/>
                        </a:spcAft>
                        <a:buFont typeface="+mj-lt"/>
                        <a:buAutoNum type="arabicPeriod" startAt="4"/>
                      </a:pPr>
                      <a:r>
                        <a:rPr lang="en-US" sz="1400" dirty="0">
                          <a:effectLst/>
                          <a:latin typeface="Arial" panose="020B0604020202020204" pitchFamily="34" charset="0"/>
                          <a:cs typeface="Arial" panose="020B0604020202020204" pitchFamily="34" charset="0"/>
                        </a:rPr>
                        <a:t>Making wedding dresses</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hangingPunct="0">
                        <a:lnSpc>
                          <a:spcPct val="100000"/>
                        </a:lnSpc>
                        <a:spcBef>
                          <a:spcPts val="0"/>
                        </a:spcBef>
                        <a:spcAft>
                          <a:spcPts val="0"/>
                        </a:spcAft>
                      </a:pPr>
                      <a:r>
                        <a:rPr lang="en-US" sz="1400" dirty="0">
                          <a:effectLst/>
                          <a:latin typeface="Arial" panose="020B0604020202020204" pitchFamily="34" charset="0"/>
                          <a:cs typeface="Arial" panose="020B0604020202020204" pitchFamily="34" charset="0"/>
                        </a:rPr>
                        <a:t>D. Add a technical innovation </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hangingPunct="0">
                        <a:lnSpc>
                          <a:spcPct val="100000"/>
                        </a:lnSpc>
                        <a:spcBef>
                          <a:spcPts val="0"/>
                        </a:spcBef>
                        <a:spcAft>
                          <a:spcPts val="0"/>
                        </a:spcAft>
                      </a:pPr>
                      <a:r>
                        <a:rPr lang="en-US" sz="1400" dirty="0">
                          <a:effectLst/>
                          <a:latin typeface="Arial" panose="020B0604020202020204" pitchFamily="34" charset="0"/>
                          <a:cs typeface="Arial" panose="020B0604020202020204" pitchFamily="34" charset="0"/>
                        </a:rPr>
                        <a:t>H. Use low cost materials where they’re not visible to the customer</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682470103"/>
              </p:ext>
            </p:extLst>
          </p:nvPr>
        </p:nvGraphicFramePr>
        <p:xfrm>
          <a:off x="6984579" y="1124744"/>
          <a:ext cx="1835893" cy="5430768"/>
        </p:xfrm>
        <a:graphic>
          <a:graphicData uri="http://schemas.openxmlformats.org/drawingml/2006/table">
            <a:tbl>
              <a:tblPr firstRow="1" firstCol="1" lastRow="1" lastCol="1" bandRow="1" bandCol="1">
                <a:tableStyleId>{2D5ABB26-0587-4C30-8999-92F81FD0307C}</a:tableStyleId>
              </a:tblPr>
              <a:tblGrid>
                <a:gridCol w="1835893"/>
              </a:tblGrid>
              <a:tr h="43204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Branding links to value added</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marketing can change the image of a product.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a Loss-Leader is and how this affects value added when money is lost in the sale price.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loss of customers through bad customer service even when the product is good.</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some companies benefit the wider community as a value added.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4579" y="1196752"/>
            <a:ext cx="1732409" cy="33337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5" action="ppaction://hlinkfile"/>
          </p:cNvPr>
          <p:cNvSpPr txBox="1"/>
          <p:nvPr/>
        </p:nvSpPr>
        <p:spPr>
          <a:xfrm>
            <a:off x="6372199" y="3532351"/>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1693882361"/>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500" dirty="0"/>
              <a:t>1.1.4 – Adding and Increasing Value – Tasks - Homework</a:t>
            </a:r>
            <a:endParaRPr lang="en-ZA" sz="2500" dirty="0">
              <a:ea typeface="Calibri" pitchFamily="34" charset="0"/>
            </a:endParaRPr>
          </a:p>
        </p:txBody>
      </p:sp>
      <p:sp>
        <p:nvSpPr>
          <p:cNvPr id="8" name="Rectangle 7"/>
          <p:cNvSpPr/>
          <p:nvPr/>
        </p:nvSpPr>
        <p:spPr>
          <a:xfrm>
            <a:off x="323849" y="1189196"/>
            <a:ext cx="6557245" cy="5632311"/>
          </a:xfrm>
          <a:prstGeom prst="rect">
            <a:avLst/>
          </a:prstGeom>
        </p:spPr>
        <p:txBody>
          <a:bodyPr wrap="square">
            <a:spAutoFit/>
          </a:bodyPr>
          <a:lstStyle/>
          <a:p>
            <a:pPr hangingPunct="0"/>
            <a:r>
              <a:rPr lang="en-US" sz="1460" b="1" dirty="0">
                <a:solidFill>
                  <a:srgbClr val="FF0000"/>
                </a:solidFill>
              </a:rPr>
              <a:t>3. Calculations</a:t>
            </a:r>
            <a:endParaRPr lang="en-GB" sz="1460" dirty="0">
              <a:solidFill>
                <a:srgbClr val="FF0000"/>
              </a:solidFill>
            </a:endParaRPr>
          </a:p>
          <a:p>
            <a:pPr lvl="0" hangingPunct="0"/>
            <a:r>
              <a:rPr lang="en-US" sz="1460" dirty="0" err="1" smtClean="0">
                <a:solidFill>
                  <a:srgbClr val="FF0000"/>
                </a:solidFill>
              </a:rPr>
              <a:t>Tardew</a:t>
            </a:r>
            <a:r>
              <a:rPr lang="en-US" sz="1460" dirty="0" smtClean="0">
                <a:solidFill>
                  <a:srgbClr val="FF0000"/>
                </a:solidFill>
              </a:rPr>
              <a:t> </a:t>
            </a:r>
            <a:r>
              <a:rPr lang="en-US" sz="1460" dirty="0">
                <a:solidFill>
                  <a:srgbClr val="FF0000"/>
                </a:solidFill>
              </a:rPr>
              <a:t>Car Dealers buys a 6 year old Fiesta for £700 cash. One car seat is replaced and a new exhaust fitted - the parts cost £105. After a thorough clean-up inside and out and a squirt of air freshener inside (materials cost: £5), the Fiesta goes onto the forecourt at £1,495 and is sold for £1,400 a week later. </a:t>
            </a:r>
            <a:endParaRPr lang="en-GB" sz="1460" dirty="0">
              <a:solidFill>
                <a:srgbClr val="FF0000"/>
              </a:solidFill>
            </a:endParaRPr>
          </a:p>
          <a:p>
            <a:pPr marL="539750" lvl="0" indent="-269875" hangingPunct="0">
              <a:buFont typeface="+mj-lt"/>
              <a:buAutoNum type="romanUcPeriod"/>
            </a:pPr>
            <a:r>
              <a:rPr lang="en-US" sz="1460" dirty="0">
                <a:solidFill>
                  <a:srgbClr val="FF0000"/>
                </a:solidFill>
              </a:rPr>
              <a:t>Calculate the added value</a:t>
            </a:r>
            <a:endParaRPr lang="en-GB" sz="1460" dirty="0">
              <a:solidFill>
                <a:srgbClr val="FF0000"/>
              </a:solidFill>
            </a:endParaRPr>
          </a:p>
          <a:p>
            <a:pPr marL="539750" lvl="0" indent="-269875" hangingPunct="0">
              <a:buFont typeface="+mj-lt"/>
              <a:buAutoNum type="romanUcPeriod"/>
            </a:pPr>
            <a:r>
              <a:rPr lang="en-US" sz="1460" dirty="0">
                <a:solidFill>
                  <a:srgbClr val="FF0000"/>
                </a:solidFill>
              </a:rPr>
              <a:t>Explain why this added value cannot be treated as pure profit. </a:t>
            </a:r>
            <a:endParaRPr lang="en-GB" sz="1460" dirty="0">
              <a:solidFill>
                <a:srgbClr val="FF0000"/>
              </a:solidFill>
            </a:endParaRPr>
          </a:p>
          <a:p>
            <a:pPr hangingPunct="0"/>
            <a:r>
              <a:rPr lang="en-US" sz="1460" dirty="0">
                <a:solidFill>
                  <a:srgbClr val="FF0000"/>
                </a:solidFill>
              </a:rPr>
              <a:t> </a:t>
            </a:r>
            <a:endParaRPr lang="en-GB" sz="1460" dirty="0">
              <a:solidFill>
                <a:srgbClr val="FF0000"/>
              </a:solidFill>
            </a:endParaRPr>
          </a:p>
          <a:p>
            <a:pPr lvl="0" hangingPunct="0"/>
            <a:r>
              <a:rPr lang="en-US" sz="1460" i="1" dirty="0">
                <a:solidFill>
                  <a:srgbClr val="FF0000"/>
                </a:solidFill>
              </a:rPr>
              <a:t>Strength</a:t>
            </a:r>
            <a:r>
              <a:rPr lang="en-US" sz="1460" dirty="0">
                <a:solidFill>
                  <a:srgbClr val="FF0000"/>
                </a:solidFill>
              </a:rPr>
              <a:t> is a cure for baldness based on herbal medicines. It sells in bottles priced at £24 that provide enough for two weeks. A full cure is said to take one year, though the packaging says that only 50% of users will find the cure effective. Jenny Ireland, the inventor of </a:t>
            </a:r>
            <a:r>
              <a:rPr lang="en-US" sz="1460" i="1" dirty="0">
                <a:solidFill>
                  <a:srgbClr val="FF0000"/>
                </a:solidFill>
              </a:rPr>
              <a:t>Strength,</a:t>
            </a:r>
            <a:r>
              <a:rPr lang="en-US" sz="1460" dirty="0">
                <a:solidFill>
                  <a:srgbClr val="FF0000"/>
                </a:solidFill>
              </a:rPr>
              <a:t> has hired a well-known TV and film actor to promote the product on a series of TV commercials. The production process and costs of </a:t>
            </a:r>
            <a:r>
              <a:rPr lang="en-US" sz="1460" i="1" dirty="0">
                <a:solidFill>
                  <a:srgbClr val="FF0000"/>
                </a:solidFill>
              </a:rPr>
              <a:t>Strength</a:t>
            </a:r>
            <a:r>
              <a:rPr lang="en-US" sz="1460" dirty="0">
                <a:solidFill>
                  <a:srgbClr val="FF0000"/>
                </a:solidFill>
              </a:rPr>
              <a:t> are a closely guarded secret, but the materials themselves cost no more than 30p - the same as the packaging. Jenny often refers to the ‘huge overheads’ of running the business, but with sales of 2 million bottles last year, no wonder she has just bought herself a Mercedes sports car.</a:t>
            </a:r>
            <a:endParaRPr lang="en-GB" sz="1460" dirty="0">
              <a:solidFill>
                <a:srgbClr val="FF0000"/>
              </a:solidFill>
            </a:endParaRPr>
          </a:p>
          <a:p>
            <a:pPr lvl="0" hangingPunct="0"/>
            <a:r>
              <a:rPr lang="en-US" sz="1460" dirty="0" smtClean="0">
                <a:solidFill>
                  <a:srgbClr val="FF0000"/>
                </a:solidFill>
              </a:rPr>
              <a:t>a) Calculate </a:t>
            </a:r>
            <a:r>
              <a:rPr lang="en-US" sz="1460" dirty="0">
                <a:solidFill>
                  <a:srgbClr val="FF0000"/>
                </a:solidFill>
              </a:rPr>
              <a:t>the </a:t>
            </a:r>
            <a:endParaRPr lang="en-US" sz="1460" dirty="0" smtClean="0">
              <a:solidFill>
                <a:srgbClr val="FF0000"/>
              </a:solidFill>
            </a:endParaRPr>
          </a:p>
          <a:p>
            <a:pPr marL="539750" lvl="0" indent="-269875" hangingPunct="0">
              <a:buFont typeface="+mj-lt"/>
              <a:buAutoNum type="romanUcPeriod"/>
            </a:pPr>
            <a:r>
              <a:rPr lang="en-US" sz="1460" dirty="0" smtClean="0">
                <a:solidFill>
                  <a:srgbClr val="FF0000"/>
                </a:solidFill>
              </a:rPr>
              <a:t>value </a:t>
            </a:r>
            <a:r>
              <a:rPr lang="en-US" sz="1460" dirty="0">
                <a:solidFill>
                  <a:srgbClr val="FF0000"/>
                </a:solidFill>
              </a:rPr>
              <a:t>added per bottle</a:t>
            </a:r>
            <a:endParaRPr lang="en-GB" sz="1460" dirty="0">
              <a:solidFill>
                <a:srgbClr val="FF0000"/>
              </a:solidFill>
            </a:endParaRPr>
          </a:p>
          <a:p>
            <a:pPr marL="539750" indent="-269875" hangingPunct="0">
              <a:buFont typeface="+mj-lt"/>
              <a:buAutoNum type="romanUcPeriod"/>
            </a:pPr>
            <a:r>
              <a:rPr lang="en-US" sz="1460" dirty="0">
                <a:solidFill>
                  <a:srgbClr val="FF0000"/>
                </a:solidFill>
              </a:rPr>
              <a:t> </a:t>
            </a:r>
            <a:r>
              <a:rPr lang="en-US" sz="1460" dirty="0" smtClean="0">
                <a:solidFill>
                  <a:srgbClr val="FF0000"/>
                </a:solidFill>
              </a:rPr>
              <a:t>total </a:t>
            </a:r>
            <a:r>
              <a:rPr lang="en-US" sz="1460" dirty="0">
                <a:solidFill>
                  <a:srgbClr val="FF0000"/>
                </a:solidFill>
              </a:rPr>
              <a:t>value added in the last year   </a:t>
            </a:r>
            <a:endParaRPr lang="en-GB" sz="1460" dirty="0">
              <a:solidFill>
                <a:srgbClr val="FF0000"/>
              </a:solidFill>
            </a:endParaRPr>
          </a:p>
          <a:p>
            <a:pPr hangingPunct="0"/>
            <a:r>
              <a:rPr lang="en-US" sz="1460" dirty="0" smtClean="0">
                <a:solidFill>
                  <a:srgbClr val="FF0000"/>
                </a:solidFill>
              </a:rPr>
              <a:t>b</a:t>
            </a:r>
            <a:r>
              <a:rPr lang="en-US" sz="1460" dirty="0">
                <a:solidFill>
                  <a:srgbClr val="FF0000"/>
                </a:solidFill>
              </a:rPr>
              <a:t>) Give one justification Jenny might find to defend the high price she charges for </a:t>
            </a:r>
            <a:r>
              <a:rPr lang="en-US" sz="1460" i="1" dirty="0">
                <a:solidFill>
                  <a:srgbClr val="FF0000"/>
                </a:solidFill>
              </a:rPr>
              <a:t>Strength</a:t>
            </a:r>
            <a:r>
              <a:rPr lang="en-US" sz="1460" dirty="0" smtClean="0">
                <a:solidFill>
                  <a:srgbClr val="FF0000"/>
                </a:solidFill>
              </a:rPr>
              <a:t>.</a:t>
            </a:r>
            <a:endParaRPr lang="en-GB" sz="1460"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889100412"/>
              </p:ext>
            </p:extLst>
          </p:nvPr>
        </p:nvGraphicFramePr>
        <p:xfrm>
          <a:off x="6984579" y="1124744"/>
          <a:ext cx="1835893" cy="5430768"/>
        </p:xfrm>
        <a:graphic>
          <a:graphicData uri="http://schemas.openxmlformats.org/drawingml/2006/table">
            <a:tbl>
              <a:tblPr firstRow="1" firstCol="1" lastRow="1" lastCol="1" bandRow="1" bandCol="1">
                <a:tableStyleId>{2D5ABB26-0587-4C30-8999-92F81FD0307C}</a:tableStyleId>
              </a:tblPr>
              <a:tblGrid>
                <a:gridCol w="1835893"/>
              </a:tblGrid>
              <a:tr h="43204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Branding links to value added</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marketing can change the image of a product.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a Loss-Leader is and how this affects value added when money is lost in the sale price.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loss of customers through bad customer service even when the product is good.</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some companies benefit the wider community as a value added.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4579" y="1196752"/>
            <a:ext cx="1732409" cy="3333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hlinkClick r:id="rId5" action="ppaction://hlinkfile"/>
          </p:cNvPr>
          <p:cNvSpPr txBox="1"/>
          <p:nvPr/>
        </p:nvSpPr>
        <p:spPr>
          <a:xfrm>
            <a:off x="6480523" y="5445224"/>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3667933373"/>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500" dirty="0"/>
              <a:t>1.1.4 – Adding and Increasing Value – Tasks - Homework</a:t>
            </a:r>
            <a:endParaRPr lang="en-ZA" sz="2500" dirty="0">
              <a:ea typeface="Calibri" pitchFamily="34" charset="0"/>
            </a:endParaRPr>
          </a:p>
        </p:txBody>
      </p:sp>
      <p:sp>
        <p:nvSpPr>
          <p:cNvPr id="8" name="Rectangle 7"/>
          <p:cNvSpPr/>
          <p:nvPr/>
        </p:nvSpPr>
        <p:spPr>
          <a:xfrm>
            <a:off x="323849" y="1196752"/>
            <a:ext cx="6557245" cy="5170646"/>
          </a:xfrm>
          <a:prstGeom prst="rect">
            <a:avLst/>
          </a:prstGeom>
        </p:spPr>
        <p:txBody>
          <a:bodyPr wrap="square">
            <a:spAutoFit/>
          </a:bodyPr>
          <a:lstStyle/>
          <a:p>
            <a:pPr hangingPunct="0"/>
            <a:r>
              <a:rPr lang="en-US" sz="1500" b="1" dirty="0">
                <a:solidFill>
                  <a:srgbClr val="FF0000"/>
                </a:solidFill>
              </a:rPr>
              <a:t>4. Outline one example of:</a:t>
            </a:r>
            <a:endParaRPr lang="en-GB" sz="1500" dirty="0">
              <a:solidFill>
                <a:srgbClr val="FF0000"/>
              </a:solidFill>
            </a:endParaRPr>
          </a:p>
          <a:p>
            <a:pPr hangingPunct="0"/>
            <a:r>
              <a:rPr lang="en-US" sz="1500" dirty="0">
                <a:solidFill>
                  <a:srgbClr val="FF0000"/>
                </a:solidFill>
              </a:rPr>
              <a:t>4.1 Added value based upon deception or cleverness (such as Aero adds value by blowing air through chocolate)</a:t>
            </a:r>
            <a:endParaRPr lang="en-GB" sz="1500" dirty="0">
              <a:solidFill>
                <a:srgbClr val="FF0000"/>
              </a:solidFill>
            </a:endParaRPr>
          </a:p>
          <a:p>
            <a:pPr hangingPunct="0"/>
            <a:r>
              <a:rPr lang="en-US" sz="1500" dirty="0" smtClean="0">
                <a:solidFill>
                  <a:srgbClr val="FF0000"/>
                </a:solidFill>
              </a:rPr>
              <a:t>_________________________________________________________________________________________________________________________________________________________________________________</a:t>
            </a:r>
            <a:endParaRPr lang="en-US" sz="1500" dirty="0">
              <a:solidFill>
                <a:srgbClr val="FF0000"/>
              </a:solidFill>
            </a:endParaRPr>
          </a:p>
          <a:p>
            <a:pPr hangingPunct="0"/>
            <a:r>
              <a:rPr lang="en-US" sz="1500" dirty="0" smtClean="0">
                <a:solidFill>
                  <a:srgbClr val="FF0000"/>
                </a:solidFill>
              </a:rPr>
              <a:t>___________________________________________________________</a:t>
            </a:r>
            <a:endParaRPr lang="en-GB" sz="1500" dirty="0">
              <a:solidFill>
                <a:srgbClr val="FF0000"/>
              </a:solidFill>
            </a:endParaRPr>
          </a:p>
          <a:p>
            <a:pPr hangingPunct="0"/>
            <a:r>
              <a:rPr lang="en-US" sz="1500" dirty="0" smtClean="0">
                <a:solidFill>
                  <a:srgbClr val="FF0000"/>
                </a:solidFill>
              </a:rPr>
              <a:t>___________________________________________________________</a:t>
            </a:r>
            <a:endParaRPr lang="en-GB" sz="1500" dirty="0">
              <a:solidFill>
                <a:srgbClr val="FF0000"/>
              </a:solidFill>
            </a:endParaRPr>
          </a:p>
          <a:p>
            <a:pPr hangingPunct="0"/>
            <a:r>
              <a:rPr lang="en-US" sz="1500" dirty="0" smtClean="0">
                <a:solidFill>
                  <a:srgbClr val="FF0000"/>
                </a:solidFill>
              </a:rPr>
              <a:t>4.2 </a:t>
            </a:r>
            <a:r>
              <a:rPr lang="en-US" sz="1500" dirty="0">
                <a:solidFill>
                  <a:srgbClr val="FF0000"/>
                </a:solidFill>
              </a:rPr>
              <a:t>Added value based upon a unique selling point (a USP) </a:t>
            </a:r>
            <a:r>
              <a:rPr lang="en-US" sz="1500" dirty="0" smtClean="0">
                <a:solidFill>
                  <a:srgbClr val="FF0000"/>
                </a:solidFill>
              </a:rPr>
              <a:t/>
            </a:r>
            <a:br>
              <a:rPr lang="en-US" sz="1500" dirty="0" smtClean="0">
                <a:solidFill>
                  <a:srgbClr val="FF0000"/>
                </a:solidFill>
              </a:rPr>
            </a:br>
            <a:r>
              <a:rPr lang="en-US" sz="1500" dirty="0">
                <a:solidFill>
                  <a:srgbClr val="FF0000"/>
                </a:solidFill>
              </a:rPr>
              <a:t>_________________________________________________________________________________________________________________________________________________________________________________</a:t>
            </a:r>
          </a:p>
          <a:p>
            <a:pPr hangingPunct="0"/>
            <a:r>
              <a:rPr lang="en-US" sz="1500" dirty="0">
                <a:solidFill>
                  <a:srgbClr val="FF0000"/>
                </a:solidFill>
              </a:rPr>
              <a:t>___________________________________________________________</a:t>
            </a:r>
            <a:endParaRPr lang="en-GB" sz="1500" dirty="0">
              <a:solidFill>
                <a:srgbClr val="FF0000"/>
              </a:solidFill>
            </a:endParaRPr>
          </a:p>
          <a:p>
            <a:pPr hangingPunct="0"/>
            <a:r>
              <a:rPr lang="en-US" sz="1500" dirty="0" smtClean="0">
                <a:solidFill>
                  <a:srgbClr val="FF0000"/>
                </a:solidFill>
              </a:rPr>
              <a:t>___________________________________________________________</a:t>
            </a:r>
            <a:endParaRPr lang="en-GB" sz="1500" dirty="0">
              <a:solidFill>
                <a:srgbClr val="FF0000"/>
              </a:solidFill>
            </a:endParaRPr>
          </a:p>
          <a:p>
            <a:pPr hangingPunct="0"/>
            <a:r>
              <a:rPr lang="en-US" sz="1500" dirty="0" smtClean="0">
                <a:solidFill>
                  <a:srgbClr val="FF0000"/>
                </a:solidFill>
              </a:rPr>
              <a:t>4.3  </a:t>
            </a:r>
            <a:r>
              <a:rPr lang="en-US" sz="1500" dirty="0">
                <a:solidFill>
                  <a:srgbClr val="FF0000"/>
                </a:solidFill>
              </a:rPr>
              <a:t>TV advertisements you have seen recently that seem focused upon adding value _________________________________________________________________________________________________________________________________________________________________________________</a:t>
            </a:r>
          </a:p>
          <a:p>
            <a:pPr hangingPunct="0"/>
            <a:r>
              <a:rPr lang="en-US" sz="1500" dirty="0">
                <a:solidFill>
                  <a:srgbClr val="FF0000"/>
                </a:solidFill>
              </a:rPr>
              <a:t>___________________________________________________________</a:t>
            </a:r>
            <a:endParaRPr lang="en-GB" sz="1500" dirty="0">
              <a:solidFill>
                <a:srgbClr val="FF0000"/>
              </a:solidFill>
            </a:endParaRPr>
          </a:p>
          <a:p>
            <a:pPr hangingPunct="0"/>
            <a:r>
              <a:rPr lang="en-US" sz="1500" dirty="0" smtClean="0">
                <a:solidFill>
                  <a:srgbClr val="FF0000"/>
                </a:solidFill>
              </a:rPr>
              <a:t>___________________________________________________________</a:t>
            </a:r>
            <a:endParaRPr lang="en-US" sz="1500" dirty="0">
              <a:solidFill>
                <a:srgbClr val="FF0000"/>
              </a:solidFill>
            </a:endParaRPr>
          </a:p>
          <a:p>
            <a:pPr hangingPunct="0"/>
            <a:r>
              <a:rPr lang="en-GB" sz="1500" dirty="0" smtClean="0">
                <a:solidFill>
                  <a:srgbClr val="FF0000"/>
                </a:solidFill>
                <a:hlinkClick r:id="rId3" action="ppaction://hlinkfile"/>
              </a:rPr>
              <a:t>Download Word Version to Print</a:t>
            </a:r>
            <a:r>
              <a:rPr lang="en-GB" sz="1500" dirty="0" smtClean="0">
                <a:solidFill>
                  <a:srgbClr val="FF0000"/>
                </a:solidFill>
              </a:rPr>
              <a:t>	</a:t>
            </a:r>
            <a:r>
              <a:rPr lang="en-GB" sz="1500" dirty="0" smtClean="0">
                <a:solidFill>
                  <a:srgbClr val="FF0000"/>
                </a:solidFill>
                <a:hlinkClick r:id="rId4" action="ppaction://hlinkfile"/>
              </a:rPr>
              <a:t>Download Answers</a:t>
            </a:r>
            <a:endParaRPr lang="en-GB" sz="1500"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595596484"/>
              </p:ext>
            </p:extLst>
          </p:nvPr>
        </p:nvGraphicFramePr>
        <p:xfrm>
          <a:off x="6984579" y="1124744"/>
          <a:ext cx="1835893" cy="5430768"/>
        </p:xfrm>
        <a:graphic>
          <a:graphicData uri="http://schemas.openxmlformats.org/drawingml/2006/table">
            <a:tbl>
              <a:tblPr firstRow="1" firstCol="1" lastRow="1" lastCol="1" bandRow="1" bandCol="1">
                <a:tableStyleId>{2D5ABB26-0587-4C30-8999-92F81FD0307C}</a:tableStyleId>
              </a:tblPr>
              <a:tblGrid>
                <a:gridCol w="1835893"/>
              </a:tblGrid>
              <a:tr h="43204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5"/>
                        </a:buBlip>
                      </a:pPr>
                      <a:r>
                        <a:rPr lang="en-GB" sz="1400" baseline="0" dirty="0" smtClean="0">
                          <a:solidFill>
                            <a:srgbClr val="FF0000"/>
                          </a:solidFill>
                          <a:effectLst/>
                          <a:latin typeface="Arial" pitchFamily="34" charset="0"/>
                          <a:ea typeface="Times New Roman"/>
                          <a:cs typeface="Arial" pitchFamily="34" charset="0"/>
                        </a:rPr>
                        <a:t>How Branding links to value added</a:t>
                      </a:r>
                    </a:p>
                    <a:p>
                      <a:pPr marL="177800" indent="-177800" algn="l">
                        <a:spcAft>
                          <a:spcPts val="600"/>
                        </a:spcAft>
                        <a:buFontTx/>
                        <a:buBlip>
                          <a:blip r:embed="rId5"/>
                        </a:buBlip>
                      </a:pPr>
                      <a:r>
                        <a:rPr lang="en-GB" sz="1400" baseline="0" dirty="0" smtClean="0">
                          <a:solidFill>
                            <a:schemeClr val="tx1"/>
                          </a:solidFill>
                          <a:effectLst/>
                          <a:latin typeface="Arial" pitchFamily="34" charset="0"/>
                          <a:ea typeface="Times New Roman"/>
                          <a:cs typeface="Arial" pitchFamily="34" charset="0"/>
                        </a:rPr>
                        <a:t>How marketing can change the image of a product.</a:t>
                      </a:r>
                    </a:p>
                    <a:p>
                      <a:pPr marL="177800" indent="-177800" algn="l">
                        <a:spcAft>
                          <a:spcPts val="600"/>
                        </a:spcAft>
                        <a:buFontTx/>
                        <a:buBlip>
                          <a:blip r:embed="rId5"/>
                        </a:buBlip>
                      </a:pPr>
                      <a:r>
                        <a:rPr lang="en-GB" sz="1400" baseline="0" dirty="0" smtClean="0">
                          <a:solidFill>
                            <a:srgbClr val="FF0000"/>
                          </a:solidFill>
                          <a:effectLst/>
                          <a:latin typeface="Arial" pitchFamily="34" charset="0"/>
                          <a:ea typeface="Times New Roman"/>
                          <a:cs typeface="Arial" pitchFamily="34" charset="0"/>
                        </a:rPr>
                        <a:t>What a Loss-Leader is and how this affects value added when money is lost in the sale price.</a:t>
                      </a:r>
                    </a:p>
                    <a:p>
                      <a:pPr marL="177800" indent="-177800" algn="l">
                        <a:spcAft>
                          <a:spcPts val="600"/>
                        </a:spcAft>
                        <a:buFontTx/>
                        <a:buBlip>
                          <a:blip r:embed="rId5"/>
                        </a:buBlip>
                      </a:pPr>
                      <a:r>
                        <a:rPr lang="en-GB" sz="1400" baseline="0" dirty="0" smtClean="0">
                          <a:solidFill>
                            <a:schemeClr val="tx1"/>
                          </a:solidFill>
                          <a:effectLst/>
                          <a:latin typeface="Arial" pitchFamily="34" charset="0"/>
                          <a:ea typeface="Times New Roman"/>
                          <a:cs typeface="Arial" pitchFamily="34" charset="0"/>
                        </a:rPr>
                        <a:t>The loss of customers through bad customer service even when the product is good.</a:t>
                      </a:r>
                    </a:p>
                    <a:p>
                      <a:pPr marL="177800" indent="-177800" algn="l">
                        <a:spcAft>
                          <a:spcPts val="600"/>
                        </a:spcAft>
                        <a:buFontTx/>
                        <a:buBlip>
                          <a:blip r:embed="rId5"/>
                        </a:buBlip>
                      </a:pPr>
                      <a:r>
                        <a:rPr lang="en-GB" sz="1400" baseline="0" dirty="0" smtClean="0">
                          <a:solidFill>
                            <a:srgbClr val="FF0000"/>
                          </a:solidFill>
                          <a:effectLst/>
                          <a:latin typeface="Arial" pitchFamily="34" charset="0"/>
                          <a:ea typeface="Times New Roman"/>
                          <a:cs typeface="Arial" pitchFamily="34" charset="0"/>
                        </a:rPr>
                        <a:t>How some companies benefit the wider community as a value added.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84579" y="1196752"/>
            <a:ext cx="1732409" cy="3333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hlinkClick r:id="rId3" action="ppaction://hlinkfile"/>
          </p:cNvPr>
          <p:cNvSpPr txBox="1"/>
          <p:nvPr/>
        </p:nvSpPr>
        <p:spPr>
          <a:xfrm>
            <a:off x="6480523" y="6011967"/>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3418235791"/>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32848" cy="598050"/>
          </a:xfrm>
        </p:spPr>
        <p:txBody>
          <a:bodyPr>
            <a:noAutofit/>
          </a:bodyPr>
          <a:lstStyle/>
          <a:p>
            <a:r>
              <a:rPr lang="en-US" sz="3200" dirty="0">
                <a:ea typeface="Calibri" pitchFamily="34" charset="0"/>
              </a:rPr>
              <a:t>1.1.1: </a:t>
            </a:r>
            <a:r>
              <a:rPr lang="en-GB" sz="3200" dirty="0"/>
              <a:t>Business Activity - Revision Questions</a:t>
            </a:r>
            <a:endParaRPr lang="en-GB" sz="32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040744386"/>
              </p:ext>
            </p:extLst>
          </p:nvPr>
        </p:nvGraphicFramePr>
        <p:xfrm>
          <a:off x="323528" y="1268760"/>
          <a:ext cx="8496622" cy="5212080"/>
        </p:xfrm>
        <a:graphic>
          <a:graphicData uri="http://schemas.openxmlformats.org/drawingml/2006/table">
            <a:tbl>
              <a:tblPr firstRow="1" bandRow="1">
                <a:tableStyleId>{2D5ABB26-0587-4C30-8999-92F81FD0307C}</a:tableStyleId>
              </a:tblPr>
              <a:tblGrid>
                <a:gridCol w="8496622"/>
              </a:tblGrid>
              <a:tr h="4819188">
                <a:tc>
                  <a:txBody>
                    <a:bodyPr/>
                    <a:lstStyle/>
                    <a:p>
                      <a:pPr marL="566738" indent="-566738">
                        <a:buFont typeface="+mj-lt"/>
                        <a:buAutoNum type="arabicPeriod"/>
                      </a:pPr>
                      <a:r>
                        <a:rPr lang="en-GB" sz="2400" dirty="0" smtClean="0">
                          <a:latin typeface="Arial" panose="020B0604020202020204" pitchFamily="34" charset="0"/>
                          <a:cs typeface="Arial" panose="020B0604020202020204" pitchFamily="34" charset="0"/>
                        </a:rPr>
                        <a:t>From the following list,</a:t>
                      </a:r>
                      <a:r>
                        <a:rPr lang="en-GB" sz="2400" baseline="0" dirty="0" smtClean="0">
                          <a:latin typeface="Arial" panose="020B0604020202020204" pitchFamily="34" charset="0"/>
                          <a:cs typeface="Arial" panose="020B0604020202020204" pitchFamily="34" charset="0"/>
                        </a:rPr>
                        <a:t> decide which items are human </a:t>
                      </a:r>
                      <a:r>
                        <a:rPr lang="en-GB" sz="2400" b="1" baseline="0" dirty="0" smtClean="0">
                          <a:latin typeface="Arial" panose="020B0604020202020204" pitchFamily="34" charset="0"/>
                          <a:cs typeface="Arial" panose="020B0604020202020204" pitchFamily="34" charset="0"/>
                        </a:rPr>
                        <a:t>needs</a:t>
                      </a:r>
                      <a:r>
                        <a:rPr lang="en-GB" sz="2400" baseline="0" dirty="0" smtClean="0">
                          <a:latin typeface="Arial" panose="020B0604020202020204" pitchFamily="34" charset="0"/>
                          <a:cs typeface="Arial" panose="020B0604020202020204" pitchFamily="34" charset="0"/>
                        </a:rPr>
                        <a:t> and which are </a:t>
                      </a:r>
                      <a:r>
                        <a:rPr lang="en-GB" sz="2400" b="1" baseline="0" dirty="0" smtClean="0">
                          <a:latin typeface="Arial" panose="020B0604020202020204" pitchFamily="34" charset="0"/>
                          <a:cs typeface="Arial" panose="020B0604020202020204" pitchFamily="34" charset="0"/>
                        </a:rPr>
                        <a:t>wants</a:t>
                      </a:r>
                      <a:r>
                        <a:rPr lang="en-GB" sz="2400" baseline="0" dirty="0" smtClean="0">
                          <a:latin typeface="Arial" panose="020B0604020202020204" pitchFamily="34" charset="0"/>
                          <a:cs typeface="Arial" panose="020B0604020202020204" pitchFamily="34" charset="0"/>
                        </a:rPr>
                        <a:t>:</a:t>
                      </a:r>
                    </a:p>
                    <a:p>
                      <a:pPr marL="852488" indent="-282575">
                        <a:buFont typeface="Arial" panose="020B0604020202020204" pitchFamily="34" charset="0"/>
                        <a:buChar char="•"/>
                        <a:tabLst/>
                      </a:pPr>
                      <a:r>
                        <a:rPr lang="en-GB" sz="2400" baseline="0" dirty="0" smtClean="0">
                          <a:latin typeface="Arial" panose="020B0604020202020204" pitchFamily="34" charset="0"/>
                          <a:cs typeface="Arial" panose="020B0604020202020204" pitchFamily="34" charset="0"/>
                        </a:rPr>
                        <a:t>Luxury House, Shelter, Coca-Cola, Car, Clean Water, Designer Jeans, Clothing [3]</a:t>
                      </a:r>
                    </a:p>
                    <a:p>
                      <a:pPr marL="566738" indent="-566738">
                        <a:buFont typeface="+mj-lt"/>
                        <a:buAutoNum type="arabicPeriod" startAt="2"/>
                      </a:pPr>
                      <a:r>
                        <a:rPr lang="en-GB" sz="2400" dirty="0" smtClean="0">
                          <a:latin typeface="Arial" panose="020B0604020202020204" pitchFamily="34" charset="0"/>
                          <a:cs typeface="Arial" panose="020B0604020202020204" pitchFamily="34" charset="0"/>
                        </a:rPr>
                        <a:t>Explain what is meant by </a:t>
                      </a:r>
                      <a:r>
                        <a:rPr lang="en-GB" sz="2400" i="1" dirty="0" smtClean="0">
                          <a:latin typeface="Arial" panose="020B0604020202020204" pitchFamily="34" charset="0"/>
                          <a:cs typeface="Arial" panose="020B0604020202020204" pitchFamily="34" charset="0"/>
                        </a:rPr>
                        <a:t>scarcity</a:t>
                      </a:r>
                      <a:r>
                        <a:rPr lang="en-GB" sz="2400" b="1" i="1" dirty="0" smtClean="0">
                          <a:latin typeface="Arial" panose="020B0604020202020204" pitchFamily="34" charset="0"/>
                          <a:cs typeface="Arial" panose="020B0604020202020204" pitchFamily="34" charset="0"/>
                        </a:rPr>
                        <a:t> </a:t>
                      </a:r>
                      <a:r>
                        <a:rPr lang="en-GB" sz="2400" b="0" i="0" dirty="0" smtClean="0">
                          <a:latin typeface="Arial" panose="020B0604020202020204" pitchFamily="34" charset="0"/>
                          <a:cs typeface="Arial" panose="020B0604020202020204" pitchFamily="34" charset="0"/>
                        </a:rPr>
                        <a:t>when referring to the economic problem [3]</a:t>
                      </a:r>
                    </a:p>
                    <a:p>
                      <a:pPr marL="566738" indent="-566738">
                        <a:buFont typeface="+mj-lt"/>
                        <a:buAutoNum type="arabicPeriod" startAt="2"/>
                      </a:pPr>
                      <a:r>
                        <a:rPr lang="en-GB" sz="2400" b="0" i="0" dirty="0" smtClean="0">
                          <a:latin typeface="Arial" panose="020B0604020202020204" pitchFamily="34" charset="0"/>
                          <a:cs typeface="Arial" panose="020B0604020202020204" pitchFamily="34" charset="0"/>
                        </a:rPr>
                        <a:t>List the </a:t>
                      </a:r>
                      <a:r>
                        <a:rPr lang="en-GB" sz="2400" b="1" i="0" dirty="0" smtClean="0">
                          <a:latin typeface="Arial" panose="020B0604020202020204" pitchFamily="34" charset="0"/>
                          <a:cs typeface="Arial" panose="020B0604020202020204" pitchFamily="34" charset="0"/>
                        </a:rPr>
                        <a:t>4</a:t>
                      </a:r>
                      <a:r>
                        <a:rPr lang="en-GB" sz="2400" b="0" i="0" dirty="0" smtClean="0">
                          <a:latin typeface="Arial" panose="020B0604020202020204" pitchFamily="34" charset="0"/>
                          <a:cs typeface="Arial" panose="020B0604020202020204" pitchFamily="34" charset="0"/>
                        </a:rPr>
                        <a:t> factors</a:t>
                      </a:r>
                      <a:r>
                        <a:rPr lang="en-GB" sz="2400" b="0" i="0" baseline="0" dirty="0" smtClean="0">
                          <a:latin typeface="Arial" panose="020B0604020202020204" pitchFamily="34" charset="0"/>
                          <a:cs typeface="Arial" panose="020B0604020202020204" pitchFamily="34" charset="0"/>
                        </a:rPr>
                        <a:t> of production and explain briefly and explain briefly why each is necessary for production to take place [8]</a:t>
                      </a:r>
                    </a:p>
                    <a:p>
                      <a:pPr marL="566738" indent="-566738">
                        <a:buFont typeface="+mj-lt"/>
                        <a:buAutoNum type="arabicPeriod" startAt="2"/>
                      </a:pPr>
                      <a:r>
                        <a:rPr lang="en-GB" sz="2400" b="0" i="0" baseline="0" dirty="0" smtClean="0">
                          <a:latin typeface="Arial" panose="020B0604020202020204" pitchFamily="34" charset="0"/>
                          <a:cs typeface="Arial" panose="020B0604020202020204" pitchFamily="34" charset="0"/>
                        </a:rPr>
                        <a:t>Explain, with the aid of an example, what the term </a:t>
                      </a:r>
                      <a:r>
                        <a:rPr lang="en-GB" sz="2400" b="1" i="1" baseline="0" dirty="0" smtClean="0">
                          <a:latin typeface="Arial" panose="020B0604020202020204" pitchFamily="34" charset="0"/>
                          <a:cs typeface="Arial" panose="020B0604020202020204" pitchFamily="34" charset="0"/>
                        </a:rPr>
                        <a:t>opportunity cost</a:t>
                      </a:r>
                      <a:r>
                        <a:rPr lang="en-GB" sz="2400" b="0" i="0" baseline="0" dirty="0" smtClean="0">
                          <a:latin typeface="Arial" panose="020B0604020202020204" pitchFamily="34" charset="0"/>
                          <a:cs typeface="Arial" panose="020B0604020202020204" pitchFamily="34" charset="0"/>
                        </a:rPr>
                        <a:t> means to a consumer [3]</a:t>
                      </a:r>
                    </a:p>
                    <a:p>
                      <a:pPr marL="566738" indent="-566738">
                        <a:buFont typeface="+mj-lt"/>
                        <a:buAutoNum type="arabicPeriod" startAt="2"/>
                      </a:pPr>
                      <a:r>
                        <a:rPr lang="en-GB" sz="2400" b="0" i="0" dirty="0" smtClean="0">
                          <a:latin typeface="Arial" panose="020B0604020202020204" pitchFamily="34" charset="0"/>
                          <a:cs typeface="Arial" panose="020B0604020202020204" pitchFamily="34" charset="0"/>
                        </a:rPr>
                        <a:t>Give</a:t>
                      </a:r>
                      <a:r>
                        <a:rPr lang="en-GB" sz="2400" b="0" i="0" baseline="0" dirty="0" smtClean="0">
                          <a:latin typeface="Arial" panose="020B0604020202020204" pitchFamily="34" charset="0"/>
                          <a:cs typeface="Arial" panose="020B0604020202020204" pitchFamily="34" charset="0"/>
                        </a:rPr>
                        <a:t> </a:t>
                      </a:r>
                      <a:r>
                        <a:rPr lang="en-GB" sz="2400" b="1" i="0" baseline="0" dirty="0" smtClean="0">
                          <a:latin typeface="Arial" panose="020B0604020202020204" pitchFamily="34" charset="0"/>
                          <a:cs typeface="Arial" panose="020B0604020202020204" pitchFamily="34" charset="0"/>
                        </a:rPr>
                        <a:t>2</a:t>
                      </a:r>
                      <a:r>
                        <a:rPr lang="en-GB" sz="2400" b="0" i="0" baseline="0" dirty="0" smtClean="0">
                          <a:latin typeface="Arial" panose="020B0604020202020204" pitchFamily="34" charset="0"/>
                          <a:cs typeface="Arial" panose="020B0604020202020204" pitchFamily="34" charset="0"/>
                        </a:rPr>
                        <a:t> other examples of </a:t>
                      </a:r>
                      <a:r>
                        <a:rPr lang="en-GB" sz="2400" b="0" i="1" baseline="0" dirty="0" smtClean="0">
                          <a:latin typeface="Arial" panose="020B0604020202020204" pitchFamily="34" charset="0"/>
                          <a:cs typeface="Arial" panose="020B0604020202020204" pitchFamily="34" charset="0"/>
                        </a:rPr>
                        <a:t>opportunity cost </a:t>
                      </a:r>
                      <a:r>
                        <a:rPr lang="en-GB" sz="2400" b="0" i="0" baseline="0" dirty="0" smtClean="0">
                          <a:latin typeface="Arial" panose="020B0604020202020204" pitchFamily="34" charset="0"/>
                          <a:cs typeface="Arial" panose="020B0604020202020204" pitchFamily="34" charset="0"/>
                        </a:rPr>
                        <a:t>that would affect groups other than consumers [2]</a:t>
                      </a:r>
                    </a:p>
                    <a:p>
                      <a:pPr marL="566738" indent="-566738">
                        <a:buFont typeface="+mj-lt"/>
                        <a:buAutoNum type="arabicPeriod" startAt="2"/>
                      </a:pPr>
                      <a:r>
                        <a:rPr lang="en-GB" sz="2400" b="0" i="0" baseline="0" dirty="0" smtClean="0">
                          <a:latin typeface="Arial" panose="020B0604020202020204" pitchFamily="34" charset="0"/>
                          <a:cs typeface="Arial" panose="020B0604020202020204" pitchFamily="34" charset="0"/>
                        </a:rPr>
                        <a:t>Explain what is meant by the term </a:t>
                      </a:r>
                      <a:r>
                        <a:rPr lang="en-GB" sz="2400" b="1" i="1" baseline="0" dirty="0" smtClean="0">
                          <a:latin typeface="Arial" panose="020B0604020202020204" pitchFamily="34" charset="0"/>
                          <a:cs typeface="Arial" panose="020B0604020202020204" pitchFamily="34" charset="0"/>
                        </a:rPr>
                        <a:t>division of labour</a:t>
                      </a:r>
                      <a:r>
                        <a:rPr lang="en-GB" sz="2400" b="1" i="0" baseline="0" dirty="0" smtClean="0">
                          <a:latin typeface="Arial" panose="020B0604020202020204" pitchFamily="34" charset="0"/>
                          <a:cs typeface="Arial" panose="020B0604020202020204" pitchFamily="34" charset="0"/>
                        </a:rPr>
                        <a:t> </a:t>
                      </a:r>
                      <a:r>
                        <a:rPr lang="en-GB" sz="2400" b="0" i="0" baseline="0" dirty="0" smtClean="0">
                          <a:latin typeface="Arial" panose="020B0604020202020204" pitchFamily="34" charset="0"/>
                          <a:cs typeface="Arial" panose="020B0604020202020204" pitchFamily="34" charset="0"/>
                        </a:rPr>
                        <a:t>[2]</a:t>
                      </a:r>
                      <a:endParaRPr lang="en-GB" sz="2400" b="0" i="0" dirty="0" smtClean="0">
                        <a:latin typeface="Arial" panose="020B0604020202020204" pitchFamily="34" charset="0"/>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388424" y="5301208"/>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4100863053"/>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US" sz="3200" dirty="0">
                <a:ea typeface="Calibri" pitchFamily="34" charset="0"/>
              </a:rPr>
              <a:t>1.1.1: </a:t>
            </a:r>
            <a:r>
              <a:rPr lang="en-GB" sz="3200" dirty="0"/>
              <a:t>Business </a:t>
            </a:r>
            <a:r>
              <a:rPr lang="en-GB" sz="3200" dirty="0" smtClean="0"/>
              <a:t>Activity - Revision Questions</a:t>
            </a:r>
            <a:endParaRPr lang="en-GB" sz="32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056458403"/>
              </p:ext>
            </p:extLst>
          </p:nvPr>
        </p:nvGraphicFramePr>
        <p:xfrm>
          <a:off x="323528" y="1268760"/>
          <a:ext cx="8496622" cy="5175504"/>
        </p:xfrm>
        <a:graphic>
          <a:graphicData uri="http://schemas.openxmlformats.org/drawingml/2006/table">
            <a:tbl>
              <a:tblPr firstRow="1" bandRow="1">
                <a:tableStyleId>{2D5ABB26-0587-4C30-8999-92F81FD0307C}</a:tableStyleId>
              </a:tblPr>
              <a:tblGrid>
                <a:gridCol w="8496622"/>
              </a:tblGrid>
              <a:tr h="4819188">
                <a:tc>
                  <a:txBody>
                    <a:bodyPr/>
                    <a:lstStyle/>
                    <a:p>
                      <a:pPr marL="692150" indent="-692150">
                        <a:buFont typeface="+mj-lt"/>
                        <a:buAutoNum type="arabicPeriod" startAt="7"/>
                      </a:pPr>
                      <a:r>
                        <a:rPr lang="en-GB" sz="2780" dirty="0" smtClean="0">
                          <a:latin typeface="Arial" panose="020B0604020202020204" pitchFamily="34" charset="0"/>
                          <a:cs typeface="Arial" panose="020B0604020202020204" pitchFamily="34" charset="0"/>
                        </a:rPr>
                        <a:t>Why is a business likely to increase output if it adopts </a:t>
                      </a:r>
                      <a:r>
                        <a:rPr lang="en-GB" sz="2780" b="1" i="1" dirty="0" smtClean="0">
                          <a:latin typeface="Arial" panose="020B0604020202020204" pitchFamily="34" charset="0"/>
                          <a:cs typeface="Arial" panose="020B0604020202020204" pitchFamily="34" charset="0"/>
                        </a:rPr>
                        <a:t>division of labou</a:t>
                      </a:r>
                      <a:r>
                        <a:rPr lang="en-GB" sz="2780" b="1" dirty="0" smtClean="0">
                          <a:latin typeface="Arial" panose="020B0604020202020204" pitchFamily="34" charset="0"/>
                          <a:cs typeface="Arial" panose="020B0604020202020204" pitchFamily="34" charset="0"/>
                        </a:rPr>
                        <a:t>r</a:t>
                      </a:r>
                      <a:r>
                        <a:rPr lang="en-GB" sz="2780" b="1" i="1" baseline="0" dirty="0" smtClean="0">
                          <a:latin typeface="Arial" panose="020B0604020202020204" pitchFamily="34" charset="0"/>
                          <a:cs typeface="Arial" panose="020B0604020202020204" pitchFamily="34" charset="0"/>
                        </a:rPr>
                        <a:t> </a:t>
                      </a:r>
                      <a:r>
                        <a:rPr lang="en-GB" sz="2780" b="0" i="0" baseline="0" dirty="0" smtClean="0">
                          <a:latin typeface="Arial" panose="020B0604020202020204" pitchFamily="34" charset="0"/>
                          <a:cs typeface="Arial" panose="020B0604020202020204" pitchFamily="34" charset="0"/>
                        </a:rPr>
                        <a:t>[2]</a:t>
                      </a:r>
                    </a:p>
                    <a:p>
                      <a:pPr marL="692150" indent="-692150">
                        <a:buFont typeface="+mj-lt"/>
                        <a:buAutoNum type="arabicPeriod" startAt="7"/>
                      </a:pPr>
                      <a:r>
                        <a:rPr lang="en-GB" sz="2780" b="0" i="0" dirty="0" smtClean="0">
                          <a:latin typeface="Arial" panose="020B0604020202020204" pitchFamily="34" charset="0"/>
                          <a:cs typeface="Arial" panose="020B0604020202020204" pitchFamily="34" charset="0"/>
                        </a:rPr>
                        <a:t>List</a:t>
                      </a:r>
                      <a:r>
                        <a:rPr lang="en-GB" sz="2780" b="0" i="0" baseline="0" dirty="0" smtClean="0">
                          <a:latin typeface="Arial" panose="020B0604020202020204" pitchFamily="34" charset="0"/>
                          <a:cs typeface="Arial" panose="020B0604020202020204" pitchFamily="34" charset="0"/>
                        </a:rPr>
                        <a:t> </a:t>
                      </a:r>
                      <a:r>
                        <a:rPr lang="en-GB" sz="2780" b="1" i="0" baseline="0" dirty="0" smtClean="0">
                          <a:latin typeface="Arial" panose="020B0604020202020204" pitchFamily="34" charset="0"/>
                          <a:cs typeface="Arial" panose="020B0604020202020204" pitchFamily="34" charset="0"/>
                        </a:rPr>
                        <a:t>4 </a:t>
                      </a:r>
                      <a:r>
                        <a:rPr lang="en-GB" sz="2780" b="0" i="0" baseline="0" dirty="0" smtClean="0">
                          <a:latin typeface="Arial" panose="020B0604020202020204" pitchFamily="34" charset="0"/>
                          <a:cs typeface="Arial" panose="020B0604020202020204" pitchFamily="34" charset="0"/>
                        </a:rPr>
                        <a:t>tasks involved in the making of cakes that could be given over to different workers through division of labour [2]</a:t>
                      </a:r>
                    </a:p>
                    <a:p>
                      <a:pPr marL="692150" indent="-692150">
                        <a:buFont typeface="+mj-lt"/>
                        <a:buAutoNum type="arabicPeriod" startAt="7"/>
                      </a:pPr>
                      <a:r>
                        <a:rPr lang="en-GB" sz="2780" b="0" i="0" baseline="0" dirty="0" smtClean="0">
                          <a:latin typeface="Arial" panose="020B0604020202020204" pitchFamily="34" charset="0"/>
                          <a:cs typeface="Arial" panose="020B0604020202020204" pitchFamily="34" charset="0"/>
                        </a:rPr>
                        <a:t>State </a:t>
                      </a:r>
                      <a:r>
                        <a:rPr lang="en-GB" sz="2780" b="1" i="0" baseline="0" dirty="0" smtClean="0">
                          <a:latin typeface="Arial" panose="020B0604020202020204" pitchFamily="34" charset="0"/>
                          <a:cs typeface="Arial" panose="020B0604020202020204" pitchFamily="34" charset="0"/>
                        </a:rPr>
                        <a:t>3</a:t>
                      </a:r>
                      <a:r>
                        <a:rPr lang="en-GB" sz="2780" b="0" i="0" baseline="0" dirty="0" smtClean="0">
                          <a:latin typeface="Arial" panose="020B0604020202020204" pitchFamily="34" charset="0"/>
                          <a:cs typeface="Arial" panose="020B0604020202020204" pitchFamily="34" charset="0"/>
                        </a:rPr>
                        <a:t> benefits to society of business activity [3]</a:t>
                      </a:r>
                    </a:p>
                    <a:p>
                      <a:pPr marL="692150" indent="-692150">
                        <a:buFont typeface="+mj-lt"/>
                        <a:buAutoNum type="arabicPeriod" startAt="7"/>
                      </a:pPr>
                      <a:r>
                        <a:rPr lang="en-GB" sz="2780" b="0" i="0" baseline="0" dirty="0" smtClean="0">
                          <a:latin typeface="Arial" panose="020B0604020202020204" pitchFamily="34" charset="0"/>
                          <a:cs typeface="Arial" panose="020B0604020202020204" pitchFamily="34" charset="0"/>
                        </a:rPr>
                        <a:t>What is meant by </a:t>
                      </a:r>
                      <a:r>
                        <a:rPr lang="en-GB" sz="2780" b="1" i="1" baseline="0" dirty="0" smtClean="0">
                          <a:latin typeface="Arial" panose="020B0604020202020204" pitchFamily="34" charset="0"/>
                          <a:cs typeface="Arial" panose="020B0604020202020204" pitchFamily="34" charset="0"/>
                        </a:rPr>
                        <a:t>added value</a:t>
                      </a:r>
                      <a:r>
                        <a:rPr lang="en-GB" sz="2780" b="0" i="0" baseline="0" dirty="0" smtClean="0">
                          <a:latin typeface="Arial" panose="020B0604020202020204" pitchFamily="34" charset="0"/>
                          <a:cs typeface="Arial" panose="020B0604020202020204" pitchFamily="34" charset="0"/>
                        </a:rPr>
                        <a:t> [2]</a:t>
                      </a:r>
                    </a:p>
                    <a:p>
                      <a:pPr marL="692150" indent="-692150">
                        <a:buFont typeface="+mj-lt"/>
                        <a:buAutoNum type="arabicPeriod" startAt="7"/>
                      </a:pPr>
                      <a:r>
                        <a:rPr lang="en-GB" sz="2780" b="0" i="0" baseline="0" dirty="0" smtClean="0">
                          <a:latin typeface="Arial" panose="020B0604020202020204" pitchFamily="34" charset="0"/>
                          <a:cs typeface="Arial" panose="020B0604020202020204" pitchFamily="34" charset="0"/>
                        </a:rPr>
                        <a:t>Identify and explain </a:t>
                      </a:r>
                      <a:r>
                        <a:rPr lang="en-GB" sz="2780" b="1" i="0" baseline="0" dirty="0" smtClean="0">
                          <a:latin typeface="Arial" panose="020B0604020202020204" pitchFamily="34" charset="0"/>
                          <a:cs typeface="Arial" panose="020B0604020202020204" pitchFamily="34" charset="0"/>
                        </a:rPr>
                        <a:t>2</a:t>
                      </a:r>
                      <a:r>
                        <a:rPr lang="en-GB" sz="2780" b="0" i="0" baseline="0" dirty="0" smtClean="0">
                          <a:latin typeface="Arial" panose="020B0604020202020204" pitchFamily="34" charset="0"/>
                          <a:cs typeface="Arial" panose="020B0604020202020204" pitchFamily="34" charset="0"/>
                        </a:rPr>
                        <a:t> ways in which a retailer of clothes could </a:t>
                      </a:r>
                      <a:r>
                        <a:rPr lang="en-GB" sz="2780" b="0" i="1" baseline="0" dirty="0" smtClean="0">
                          <a:latin typeface="Arial" panose="020B0604020202020204" pitchFamily="34" charset="0"/>
                          <a:cs typeface="Arial" panose="020B0604020202020204" pitchFamily="34" charset="0"/>
                        </a:rPr>
                        <a:t>add value</a:t>
                      </a:r>
                      <a:r>
                        <a:rPr lang="en-GB" sz="2780" b="0" i="0" baseline="0" dirty="0" smtClean="0">
                          <a:latin typeface="Arial" panose="020B0604020202020204" pitchFamily="34" charset="0"/>
                          <a:cs typeface="Arial" panose="020B0604020202020204" pitchFamily="34" charset="0"/>
                        </a:rPr>
                        <a:t> to their products. (Hint: the answer is </a:t>
                      </a:r>
                      <a:r>
                        <a:rPr lang="en-GB" sz="2780" b="0" i="1" baseline="0" dirty="0" smtClean="0">
                          <a:latin typeface="Arial" panose="020B0604020202020204" pitchFamily="34" charset="0"/>
                          <a:cs typeface="Arial" panose="020B0604020202020204" pitchFamily="34" charset="0"/>
                        </a:rPr>
                        <a:t>not</a:t>
                      </a:r>
                      <a:r>
                        <a:rPr lang="en-GB" sz="2780" b="0" i="0" baseline="0" dirty="0" smtClean="0">
                          <a:latin typeface="Arial" panose="020B0604020202020204" pitchFamily="34" charset="0"/>
                          <a:cs typeface="Arial" panose="020B0604020202020204" pitchFamily="34" charset="0"/>
                        </a:rPr>
                        <a:t> to buy more expensive clothes for the shop as this will not necessarily add value.) [6]</a:t>
                      </a:r>
                    </a:p>
                  </a:txBody>
                  <a:tcPr/>
                </a:tc>
              </a:tr>
            </a:tbl>
          </a:graphicData>
        </a:graphic>
      </p:graphicFrame>
      <p:sp>
        <p:nvSpPr>
          <p:cNvPr id="5" name="TextBox 4">
            <a:hlinkClick r:id="rId3" action="ppaction://hlinkfile"/>
          </p:cNvPr>
          <p:cNvSpPr txBox="1"/>
          <p:nvPr/>
        </p:nvSpPr>
        <p:spPr>
          <a:xfrm>
            <a:off x="8338233" y="5981799"/>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242147340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5" name="Content Placeholder 1"/>
          <p:cNvSpPr>
            <a:spLocks noGrp="1"/>
          </p:cNvSpPr>
          <p:nvPr>
            <p:ph idx="4294967295"/>
          </p:nvPr>
        </p:nvSpPr>
        <p:spPr>
          <a:xfrm>
            <a:off x="179512" y="1052736"/>
            <a:ext cx="8784976" cy="5616624"/>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r>
              <a:rPr lang="en-GB" sz="2130" dirty="0" smtClean="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r>
              <a:rPr lang="en-GB" sz="2130" dirty="0" smtClean="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r>
              <a:rPr lang="en-GB" sz="2130" dirty="0" smtClean="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r>
              <a:rPr lang="en-GB" sz="2130" dirty="0" smtClean="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1.1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203178381"/>
              </p:ext>
            </p:extLst>
          </p:nvPr>
        </p:nvGraphicFramePr>
        <p:xfrm>
          <a:off x="7056587" y="1124744"/>
          <a:ext cx="1763885" cy="5498668"/>
        </p:xfrm>
        <a:graphic>
          <a:graphicData uri="http://schemas.openxmlformats.org/drawingml/2006/table">
            <a:tbl>
              <a:tblPr firstRow="1" firstCol="1" lastRow="1" lastCol="1" bandRow="1" bandCol="1">
                <a:tableStyleId>{2D5ABB26-0587-4C30-8999-92F81FD0307C}</a:tableStyleId>
              </a:tblPr>
              <a:tblGrid>
                <a:gridCol w="1763885"/>
              </a:tblGrid>
              <a:tr h="317068">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264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wants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 makes the products companies sell.</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else a boss wants from the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Why do similar companies sell more or less of the same products.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74844" y="1124744"/>
            <a:ext cx="1637928" cy="333375"/>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323528" y="1167716"/>
            <a:ext cx="6624736" cy="1384995"/>
          </a:xfrm>
          <a:prstGeom prst="rect">
            <a:avLst/>
          </a:prstGeom>
        </p:spPr>
        <p:txBody>
          <a:bodyPr wrap="square">
            <a:spAutoFit/>
          </a:bodyPr>
          <a:lstStyle/>
          <a:p>
            <a:r>
              <a:rPr lang="en-GB" sz="2800" dirty="0"/>
              <a:t>Outlines below are the objectives for this section of the Unit. They should be revised as part of the exam preparation.</a:t>
            </a:r>
          </a:p>
        </p:txBody>
      </p:sp>
      <p:sp>
        <p:nvSpPr>
          <p:cNvPr id="8" name="Rectangle 7"/>
          <p:cNvSpPr/>
          <p:nvPr/>
        </p:nvSpPr>
        <p:spPr>
          <a:xfrm>
            <a:off x="323850" y="2708920"/>
            <a:ext cx="6624414" cy="3539430"/>
          </a:xfrm>
          <a:prstGeom prst="rect">
            <a:avLst/>
          </a:prstGeom>
        </p:spPr>
        <p:txBody>
          <a:bodyPr wrap="square">
            <a:spAutoFit/>
          </a:bodyPr>
          <a:lstStyle/>
          <a:p>
            <a:r>
              <a:rPr lang="en-GB" sz="2800" dirty="0"/>
              <a:t>1.1.1 </a:t>
            </a:r>
            <a:r>
              <a:rPr lang="en-GB" sz="2800" dirty="0" smtClean="0"/>
              <a:t>- The </a:t>
            </a:r>
            <a:r>
              <a:rPr lang="en-GB" sz="2800" dirty="0"/>
              <a:t>purpose and nature of business activity:</a:t>
            </a:r>
          </a:p>
          <a:p>
            <a:pPr marL="539750" indent="-288925"/>
            <a:r>
              <a:rPr lang="en-GB" sz="2800" dirty="0"/>
              <a:t>• </a:t>
            </a:r>
            <a:r>
              <a:rPr lang="en-GB" sz="2800" dirty="0" smtClean="0"/>
              <a:t>	</a:t>
            </a:r>
            <a:r>
              <a:rPr lang="en-GB" sz="2800" dirty="0"/>
              <a:t>Concepts</a:t>
            </a:r>
            <a:r>
              <a:rPr lang="en-GB" sz="2800" dirty="0" smtClean="0"/>
              <a:t> </a:t>
            </a:r>
            <a:r>
              <a:rPr lang="en-GB" sz="2800" dirty="0"/>
              <a:t>of needs, wants, scarcity and </a:t>
            </a:r>
            <a:r>
              <a:rPr lang="en-GB" sz="2800" dirty="0" smtClean="0"/>
              <a:t>opportunity </a:t>
            </a:r>
            <a:r>
              <a:rPr lang="en-GB" sz="2800" dirty="0"/>
              <a:t>cost</a:t>
            </a:r>
          </a:p>
          <a:p>
            <a:pPr marL="539750" indent="-288925"/>
            <a:r>
              <a:rPr lang="en-GB" sz="2800" dirty="0"/>
              <a:t>• </a:t>
            </a:r>
            <a:r>
              <a:rPr lang="en-GB" sz="2800" dirty="0" smtClean="0"/>
              <a:t>	Importance </a:t>
            </a:r>
            <a:r>
              <a:rPr lang="en-GB" sz="2800" dirty="0"/>
              <a:t>of specialisation</a:t>
            </a:r>
          </a:p>
          <a:p>
            <a:pPr marL="539750" indent="-288925"/>
            <a:r>
              <a:rPr lang="en-GB" sz="2800" dirty="0"/>
              <a:t>• </a:t>
            </a:r>
            <a:r>
              <a:rPr lang="en-GB" sz="2800" dirty="0" smtClean="0"/>
              <a:t>	Purpose </a:t>
            </a:r>
            <a:r>
              <a:rPr lang="en-GB" sz="2800" dirty="0"/>
              <a:t>of business activity</a:t>
            </a:r>
          </a:p>
          <a:p>
            <a:pPr marL="539750" indent="-288925"/>
            <a:r>
              <a:rPr lang="en-GB" sz="2800" dirty="0"/>
              <a:t>• </a:t>
            </a:r>
            <a:r>
              <a:rPr lang="en-GB" sz="2800" dirty="0" smtClean="0"/>
              <a:t>	The </a:t>
            </a:r>
            <a:r>
              <a:rPr lang="en-GB" sz="2800" dirty="0"/>
              <a:t>concept of adding value and how added value can </a:t>
            </a:r>
            <a:r>
              <a:rPr lang="en-GB" sz="2800" dirty="0" smtClean="0"/>
              <a:t>be increased</a:t>
            </a:r>
            <a:endParaRPr lang="en-GB" sz="2400" dirty="0" smtClean="0">
              <a:latin typeface="Calibri" pitchFamily="34" charset="0"/>
              <a:cs typeface="Calibri"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1.1 –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850" y="1834946"/>
            <a:ext cx="8496622" cy="4801314"/>
          </a:xfrm>
          <a:prstGeom prst="rect">
            <a:avLst/>
          </a:prstGeom>
        </p:spPr>
        <p:txBody>
          <a:bodyPr wrap="square">
            <a:spAutoFit/>
          </a:bodyPr>
          <a:lstStyle/>
          <a:p>
            <a:pPr marL="0" indent="0">
              <a:buNone/>
            </a:pPr>
            <a:r>
              <a:rPr lang="en-US" sz="1700" b="1" dirty="0"/>
              <a:t>Added value </a:t>
            </a:r>
            <a:r>
              <a:rPr lang="en-US" sz="1700" dirty="0"/>
              <a:t>– the difference between the selling price of a product and the cost of raw materials used to make it</a:t>
            </a:r>
          </a:p>
          <a:p>
            <a:pPr marL="0" indent="0">
              <a:buNone/>
            </a:pPr>
            <a:r>
              <a:rPr lang="en-US" sz="1700" b="1" dirty="0"/>
              <a:t>Effective demand </a:t>
            </a:r>
            <a:r>
              <a:rPr lang="en-US" sz="1700" dirty="0"/>
              <a:t>– demand for a product that is backed up by the ability and willingness to pay for it</a:t>
            </a:r>
          </a:p>
          <a:p>
            <a:pPr marL="0" indent="0">
              <a:buNone/>
            </a:pPr>
            <a:r>
              <a:rPr lang="en-US" sz="1700" b="1" dirty="0"/>
              <a:t>Factors of production </a:t>
            </a:r>
            <a:r>
              <a:rPr lang="en-US" sz="1700" dirty="0"/>
              <a:t>– the four categories of resources that are used to produce goods and services: land, labour, capital, enterprise</a:t>
            </a:r>
          </a:p>
          <a:p>
            <a:pPr marL="0" indent="0">
              <a:buNone/>
            </a:pPr>
            <a:r>
              <a:rPr lang="en-US" sz="1700" b="1" dirty="0"/>
              <a:t>Goods</a:t>
            </a:r>
            <a:r>
              <a:rPr lang="en-US" sz="1700" dirty="0"/>
              <a:t>- tangible products that can be touched and consumed</a:t>
            </a:r>
          </a:p>
          <a:p>
            <a:pPr marL="0" indent="0">
              <a:buNone/>
            </a:pPr>
            <a:r>
              <a:rPr lang="en-US" sz="1700" b="1" dirty="0"/>
              <a:t>Needs</a:t>
            </a:r>
            <a:r>
              <a:rPr lang="en-US" sz="1700" dirty="0"/>
              <a:t> – things necessary to sustain life</a:t>
            </a:r>
          </a:p>
          <a:p>
            <a:pPr marL="0" indent="0">
              <a:buNone/>
            </a:pPr>
            <a:r>
              <a:rPr lang="en-US" sz="1700" b="1" dirty="0"/>
              <a:t>Opportunity cost </a:t>
            </a:r>
            <a:r>
              <a:rPr lang="en-US" sz="1700" dirty="0"/>
              <a:t>– the cost of something in terms of the next best thing</a:t>
            </a:r>
          </a:p>
          <a:p>
            <a:pPr marL="0" indent="0">
              <a:buNone/>
            </a:pPr>
            <a:r>
              <a:rPr lang="en-US" sz="1700" b="1" dirty="0"/>
              <a:t>Private sector </a:t>
            </a:r>
            <a:r>
              <a:rPr lang="en-US" sz="1700" dirty="0"/>
              <a:t>– the sector of business consisting of businesses owned by private individuals or groups</a:t>
            </a:r>
          </a:p>
          <a:p>
            <a:pPr marL="0" indent="0">
              <a:buNone/>
            </a:pPr>
            <a:r>
              <a:rPr lang="en-US" sz="1700" b="1" dirty="0"/>
              <a:t>Profit</a:t>
            </a:r>
            <a:r>
              <a:rPr lang="en-US" sz="1700" dirty="0"/>
              <a:t> – the profit a business makes is the amount by which its income from selling the goods and services it produces exceeds the costs of producing those goods and services</a:t>
            </a:r>
          </a:p>
          <a:p>
            <a:pPr marL="0" indent="0">
              <a:buNone/>
            </a:pPr>
            <a:r>
              <a:rPr lang="en-US" sz="1700" b="1" dirty="0"/>
              <a:t>Public sector </a:t>
            </a:r>
            <a:r>
              <a:rPr lang="en-US" sz="1700" dirty="0"/>
              <a:t>– the sector of business consisting of businesses owned by the state</a:t>
            </a:r>
          </a:p>
          <a:p>
            <a:pPr marL="0" indent="0">
              <a:buNone/>
            </a:pPr>
            <a:r>
              <a:rPr lang="en-US" sz="1700" b="1" dirty="0"/>
              <a:t>Resources </a:t>
            </a:r>
            <a:r>
              <a:rPr lang="en-US" sz="1700" dirty="0"/>
              <a:t>– items of limited availability that can be used in human activity</a:t>
            </a:r>
          </a:p>
          <a:p>
            <a:pPr marL="0" indent="0">
              <a:buNone/>
            </a:pPr>
            <a:r>
              <a:rPr lang="en-US" sz="1700" b="1" dirty="0"/>
              <a:t>Services</a:t>
            </a:r>
            <a:r>
              <a:rPr lang="en-US" sz="1700" dirty="0"/>
              <a:t> – things other people or businesses do for you</a:t>
            </a:r>
          </a:p>
          <a:p>
            <a:pPr marL="0" indent="0">
              <a:buNone/>
            </a:pPr>
            <a:r>
              <a:rPr lang="en-US" sz="1700" b="1" dirty="0"/>
              <a:t>Wants </a:t>
            </a:r>
            <a:r>
              <a:rPr lang="en-US" sz="1700" dirty="0"/>
              <a:t>– things chosen to satisfy a need or to make life more enjoyable</a:t>
            </a:r>
          </a:p>
        </p:txBody>
      </p:sp>
    </p:spTree>
    <p:extLst>
      <p:ext uri="{BB962C8B-B14F-4D97-AF65-F5344CB8AC3E}">
        <p14:creationId xmlns:p14="http://schemas.microsoft.com/office/powerpoint/2010/main" val="143116285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1.1.1 – Concepts of Needs and Wants</a:t>
            </a:r>
            <a:endParaRPr lang="en-GB" sz="3600" b="1" dirty="0" smtClean="0"/>
          </a:p>
        </p:txBody>
      </p:sp>
      <p:sp>
        <p:nvSpPr>
          <p:cNvPr id="8" name="Rectangle 7"/>
          <p:cNvSpPr/>
          <p:nvPr/>
        </p:nvSpPr>
        <p:spPr>
          <a:xfrm>
            <a:off x="323850" y="1124744"/>
            <a:ext cx="6624414" cy="5355312"/>
          </a:xfrm>
          <a:prstGeom prst="rect">
            <a:avLst/>
          </a:prstGeom>
        </p:spPr>
        <p:txBody>
          <a:bodyPr wrap="square">
            <a:spAutoFit/>
          </a:bodyPr>
          <a:lstStyle/>
          <a:p>
            <a:pPr marL="269875" indent="-269875">
              <a:buClr>
                <a:srgbClr val="00B050"/>
              </a:buClr>
              <a:buFont typeface="Arial" panose="020B0604020202020204" pitchFamily="34" charset="0"/>
              <a:buChar char="•"/>
            </a:pPr>
            <a:r>
              <a:rPr lang="en-US" dirty="0"/>
              <a:t>What we need and what we want can sometimes be confusing.</a:t>
            </a:r>
          </a:p>
          <a:p>
            <a:pPr marL="269875" indent="-269875">
              <a:buClr>
                <a:srgbClr val="00B050"/>
              </a:buClr>
              <a:buFont typeface="Arial" panose="020B0604020202020204" pitchFamily="34" charset="0"/>
              <a:buChar char="•"/>
            </a:pPr>
            <a:r>
              <a:rPr lang="en-US" dirty="0"/>
              <a:t>Often you say you need a new </a:t>
            </a:r>
            <a:r>
              <a:rPr lang="en-US" dirty="0" smtClean="0"/>
              <a:t>Smart Phone or Trainers </a:t>
            </a:r>
            <a:r>
              <a:rPr lang="en-US" dirty="0"/>
              <a:t>when in fact you want it rather than need it.</a:t>
            </a:r>
          </a:p>
          <a:p>
            <a:pPr marL="269875" indent="-269875">
              <a:buClr>
                <a:srgbClr val="00B050"/>
              </a:buClr>
              <a:buFont typeface="Arial" panose="020B0604020202020204" pitchFamily="34" charset="0"/>
              <a:buChar char="•"/>
            </a:pPr>
            <a:r>
              <a:rPr lang="en-GB" b="1" dirty="0" smtClean="0">
                <a:latin typeface="Arial" panose="020B0604020202020204" pitchFamily="34" charset="0"/>
                <a:cs typeface="Arial" panose="020B0604020202020204" pitchFamily="34" charset="0"/>
              </a:rPr>
              <a:t>Needs</a:t>
            </a:r>
            <a:r>
              <a:rPr lang="en-GB" dirty="0" smtClean="0">
                <a:latin typeface="Arial" panose="020B0604020202020204" pitchFamily="34" charset="0"/>
                <a:cs typeface="Arial" panose="020B0604020202020204" pitchFamily="34" charset="0"/>
              </a:rPr>
              <a:t> – The concept of a ‘Need’ is something that you have to have to survive, a daily essential. Food, Water, Shelter, Clothing.</a:t>
            </a:r>
          </a:p>
          <a:p>
            <a:pPr marL="269875" indent="-269875">
              <a:buClr>
                <a:srgbClr val="00B050"/>
              </a:buClr>
              <a:buFont typeface="Arial" panose="020B0604020202020204" pitchFamily="34" charset="0"/>
              <a:buChar char="•"/>
            </a:pPr>
            <a:r>
              <a:rPr lang="en-GB" b="1" dirty="0" smtClean="0">
                <a:latin typeface="Arial" panose="020B0604020202020204" pitchFamily="34" charset="0"/>
                <a:cs typeface="Arial" panose="020B0604020202020204" pitchFamily="34" charset="0"/>
              </a:rPr>
              <a:t>Wants</a:t>
            </a:r>
            <a:r>
              <a:rPr lang="en-GB" dirty="0" smtClean="0">
                <a:latin typeface="Arial" panose="020B0604020202020204" pitchFamily="34" charset="0"/>
                <a:cs typeface="Arial" panose="020B0604020202020204" pitchFamily="34" charset="0"/>
              </a:rPr>
              <a:t> – Is something that we desire, something that makes life easier or helps us progress, that does not mean selfish but can mean more efficient.</a:t>
            </a:r>
          </a:p>
          <a:p>
            <a:pPr marL="269875" indent="-269875">
              <a:buClr>
                <a:srgbClr val="00B050"/>
              </a:buClr>
              <a:buFont typeface="Arial" panose="020B0604020202020204" pitchFamily="34" charset="0"/>
              <a:buChar char="•"/>
            </a:pPr>
            <a:r>
              <a:rPr lang="en-GB" dirty="0" smtClean="0">
                <a:latin typeface="Arial" panose="020B0604020202020204" pitchFamily="34" charset="0"/>
                <a:cs typeface="Arial" panose="020B0604020202020204" pitchFamily="34" charset="0"/>
              </a:rPr>
              <a:t>Wants and needs do not have to be material, they do not have to be objects to possess or use, they can be ideas, plans, skills. </a:t>
            </a:r>
          </a:p>
          <a:p>
            <a:pPr marL="269875" indent="-269875">
              <a:buClr>
                <a:srgbClr val="00B050"/>
              </a:buClr>
              <a:buFont typeface="Arial" panose="020B0604020202020204" pitchFamily="34" charset="0"/>
              <a:buChar char="•"/>
            </a:pPr>
            <a:r>
              <a:rPr lang="en-GB" dirty="0" smtClean="0">
                <a:latin typeface="Arial" panose="020B0604020202020204" pitchFamily="34" charset="0"/>
                <a:cs typeface="Arial" panose="020B0604020202020204" pitchFamily="34" charset="0"/>
              </a:rPr>
              <a:t>For certain things Needs outweigh Wants, a company needs ingredients or raw materials to make a product and those items are obvious, dough, cheese, toppings and heat from an oven to make a pizza and common needs. Is there something from that list that could be done without, if so, that is a ‘Want’ not a need.</a:t>
            </a:r>
            <a:endParaRPr lang="en-GB" sz="1600" dirty="0" smtClean="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62614998"/>
              </p:ext>
            </p:extLst>
          </p:nvPr>
        </p:nvGraphicFramePr>
        <p:xfrm>
          <a:off x="7056587" y="1124744"/>
          <a:ext cx="1763885" cy="5498668"/>
        </p:xfrm>
        <a:graphic>
          <a:graphicData uri="http://schemas.openxmlformats.org/drawingml/2006/table">
            <a:tbl>
              <a:tblPr firstRow="1" firstCol="1" lastRow="1" lastCol="1" bandRow="1" bandCol="1">
                <a:tableStyleId>{2D5ABB26-0587-4C30-8999-92F81FD0307C}</a:tableStyleId>
              </a:tblPr>
              <a:tblGrid>
                <a:gridCol w="1763885"/>
              </a:tblGrid>
              <a:tr h="317068">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264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wants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 makes the products companies sell.</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else a boss wants from the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Why do similar companies sell more or less of the same products.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74844" y="1124744"/>
            <a:ext cx="163792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1.1.1 – Concepts of Needs and Wants</a:t>
            </a:r>
            <a:endParaRPr lang="en-GB" sz="3600" b="1" dirty="0" smtClean="0"/>
          </a:p>
        </p:txBody>
      </p:sp>
      <p:graphicFrame>
        <p:nvGraphicFramePr>
          <p:cNvPr id="2" name="Diagram 1"/>
          <p:cNvGraphicFramePr/>
          <p:nvPr>
            <p:extLst>
              <p:ext uri="{D42A27DB-BD31-4B8C-83A1-F6EECF244321}">
                <p14:modId xmlns:p14="http://schemas.microsoft.com/office/powerpoint/2010/main" val="860283675"/>
              </p:ext>
            </p:extLst>
          </p:nvPr>
        </p:nvGraphicFramePr>
        <p:xfrm>
          <a:off x="323850" y="1196752"/>
          <a:ext cx="6624414" cy="180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3" name="Diagram 22"/>
          <p:cNvGraphicFramePr/>
          <p:nvPr>
            <p:extLst>
              <p:ext uri="{D42A27DB-BD31-4B8C-83A1-F6EECF244321}">
                <p14:modId xmlns:p14="http://schemas.microsoft.com/office/powerpoint/2010/main" val="2355430755"/>
              </p:ext>
            </p:extLst>
          </p:nvPr>
        </p:nvGraphicFramePr>
        <p:xfrm>
          <a:off x="323850" y="3212976"/>
          <a:ext cx="6624414" cy="34104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62614998"/>
              </p:ext>
            </p:extLst>
          </p:nvPr>
        </p:nvGraphicFramePr>
        <p:xfrm>
          <a:off x="7056587" y="1124744"/>
          <a:ext cx="1763885" cy="5498668"/>
        </p:xfrm>
        <a:graphic>
          <a:graphicData uri="http://schemas.openxmlformats.org/drawingml/2006/table">
            <a:tbl>
              <a:tblPr firstRow="1" firstCol="1" lastRow="1" lastCol="1" bandRow="1" bandCol="1">
                <a:tableStyleId>{2D5ABB26-0587-4C30-8999-92F81FD0307C}</a:tableStyleId>
              </a:tblPr>
              <a:tblGrid>
                <a:gridCol w="1763885"/>
              </a:tblGrid>
              <a:tr h="317068">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2642">
                <a:tc>
                  <a:txBody>
                    <a:bodyPr/>
                    <a:lstStyle/>
                    <a:p>
                      <a:pPr marL="177800" indent="-177800" algn="l">
                        <a:spcAft>
                          <a:spcPts val="600"/>
                        </a:spcAft>
                        <a:buFontTx/>
                        <a:buBlip>
                          <a:blip r:embed="rId13"/>
                        </a:buBlip>
                      </a:pPr>
                      <a:r>
                        <a:rPr lang="en-GB" sz="1600" baseline="0" dirty="0" smtClean="0">
                          <a:solidFill>
                            <a:srgbClr val="FF0000"/>
                          </a:solidFill>
                          <a:effectLst/>
                          <a:latin typeface="Arial" pitchFamily="34" charset="0"/>
                          <a:ea typeface="Times New Roman"/>
                          <a:cs typeface="Arial" pitchFamily="34" charset="0"/>
                        </a:rPr>
                        <a:t>What it is that a business wants to achieve and how they go about getting that.</a:t>
                      </a:r>
                    </a:p>
                    <a:p>
                      <a:pPr marL="177800" indent="-177800" algn="l">
                        <a:spcAft>
                          <a:spcPts val="600"/>
                        </a:spcAft>
                        <a:buFontTx/>
                        <a:buBlip>
                          <a:blip r:embed="rId13"/>
                        </a:buBlip>
                      </a:pPr>
                      <a:r>
                        <a:rPr lang="en-GB" sz="1600" baseline="0" dirty="0" smtClean="0">
                          <a:solidFill>
                            <a:schemeClr val="tx1"/>
                          </a:solidFill>
                          <a:effectLst/>
                          <a:latin typeface="Arial" pitchFamily="34" charset="0"/>
                          <a:ea typeface="Times New Roman"/>
                          <a:cs typeface="Arial" pitchFamily="34" charset="0"/>
                        </a:rPr>
                        <a:t>Who makes the products companies sell.</a:t>
                      </a:r>
                    </a:p>
                    <a:p>
                      <a:pPr marL="177800" indent="-177800" algn="l">
                        <a:spcAft>
                          <a:spcPts val="600"/>
                        </a:spcAft>
                        <a:buFontTx/>
                        <a:buBlip>
                          <a:blip r:embed="rId13"/>
                        </a:buBlip>
                      </a:pPr>
                      <a:r>
                        <a:rPr lang="en-GB" sz="1600" baseline="0" dirty="0" smtClean="0">
                          <a:solidFill>
                            <a:srgbClr val="FF0000"/>
                          </a:solidFill>
                          <a:effectLst/>
                          <a:latin typeface="Arial" pitchFamily="34" charset="0"/>
                          <a:ea typeface="Times New Roman"/>
                          <a:cs typeface="Arial" pitchFamily="34" charset="0"/>
                        </a:rPr>
                        <a:t>What else a boss wants from the company.</a:t>
                      </a:r>
                    </a:p>
                    <a:p>
                      <a:pPr marL="177800" indent="-177800" algn="l">
                        <a:spcAft>
                          <a:spcPts val="600"/>
                        </a:spcAft>
                        <a:buFontTx/>
                        <a:buBlip>
                          <a:blip r:embed="rId13"/>
                        </a:buBlip>
                      </a:pPr>
                      <a:r>
                        <a:rPr lang="en-GB" sz="1600" baseline="0" dirty="0" smtClean="0">
                          <a:solidFill>
                            <a:schemeClr val="tx1"/>
                          </a:solidFill>
                          <a:effectLst/>
                          <a:latin typeface="Arial" pitchFamily="34" charset="0"/>
                          <a:ea typeface="Times New Roman"/>
                          <a:cs typeface="Arial" pitchFamily="34" charset="0"/>
                        </a:rPr>
                        <a:t>Does image matter</a:t>
                      </a:r>
                    </a:p>
                    <a:p>
                      <a:pPr marL="177800" indent="-177800" algn="l">
                        <a:spcAft>
                          <a:spcPts val="600"/>
                        </a:spcAft>
                        <a:buFontTx/>
                        <a:buBlip>
                          <a:blip r:embed="rId13"/>
                        </a:buBlip>
                      </a:pPr>
                      <a:r>
                        <a:rPr lang="en-GB" sz="1600" baseline="0" dirty="0" smtClean="0">
                          <a:solidFill>
                            <a:srgbClr val="FF0000"/>
                          </a:solidFill>
                          <a:effectLst/>
                          <a:latin typeface="Arial" pitchFamily="34" charset="0"/>
                          <a:ea typeface="Times New Roman"/>
                          <a:cs typeface="Arial" pitchFamily="34" charset="0"/>
                        </a:rPr>
                        <a:t>Why do similar companies sell more or less of the same products.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074844" y="1124744"/>
            <a:ext cx="163792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556993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1.1.1 – Concepts of Needs and Wants</a:t>
            </a:r>
            <a:endParaRPr lang="en-GB" sz="3600" b="1" dirty="0" smtClean="0"/>
          </a:p>
        </p:txBody>
      </p:sp>
      <p:sp>
        <p:nvSpPr>
          <p:cNvPr id="8" name="Rectangle 7"/>
          <p:cNvSpPr/>
          <p:nvPr/>
        </p:nvSpPr>
        <p:spPr>
          <a:xfrm>
            <a:off x="323849" y="1196752"/>
            <a:ext cx="6625037" cy="5047536"/>
          </a:xfrm>
          <a:prstGeom prst="rect">
            <a:avLst/>
          </a:prstGeom>
        </p:spPr>
        <p:txBody>
          <a:bodyPr wrap="square">
            <a:spAutoFit/>
          </a:bodyPr>
          <a:lstStyle/>
          <a:p>
            <a:pPr marL="269875" indent="-269875">
              <a:buClr>
                <a:srgbClr val="00B050"/>
              </a:buClr>
              <a:buFont typeface="Arial" panose="020B0604020202020204" pitchFamily="34" charset="0"/>
              <a:buChar char="•"/>
            </a:pPr>
            <a:r>
              <a:rPr lang="en-US" sz="2300" dirty="0"/>
              <a:t>What is the main difference between needs and wants?</a:t>
            </a:r>
          </a:p>
          <a:p>
            <a:pPr marL="269875" indent="-269875">
              <a:buClr>
                <a:srgbClr val="00B050"/>
              </a:buClr>
              <a:buFont typeface="Arial" panose="020B0604020202020204" pitchFamily="34" charset="0"/>
              <a:buChar char="•"/>
            </a:pPr>
            <a:r>
              <a:rPr lang="en-US" sz="2300" dirty="0" smtClean="0"/>
              <a:t>For your Business make </a:t>
            </a:r>
            <a:r>
              <a:rPr lang="en-US" sz="2300" dirty="0"/>
              <a:t>two lists: the first showing the things that </a:t>
            </a:r>
            <a:r>
              <a:rPr lang="en-US" sz="2300" dirty="0" smtClean="0"/>
              <a:t>your Business needs on a day to day  basis to operate, think about how the average Business Day runs; </a:t>
            </a:r>
            <a:r>
              <a:rPr lang="en-US" sz="2300" dirty="0"/>
              <a:t>the second listing things that </a:t>
            </a:r>
            <a:r>
              <a:rPr lang="en-US" sz="2300" dirty="0" smtClean="0"/>
              <a:t>your Business would want</a:t>
            </a:r>
            <a:r>
              <a:rPr lang="en-US" sz="2300" dirty="0"/>
              <a:t>.</a:t>
            </a:r>
          </a:p>
          <a:p>
            <a:pPr marL="269875" indent="-269875">
              <a:buClr>
                <a:srgbClr val="00B050"/>
              </a:buClr>
              <a:buFont typeface="Arial" panose="020B0604020202020204" pitchFamily="34" charset="0"/>
              <a:buChar char="•"/>
            </a:pPr>
            <a:r>
              <a:rPr lang="en-US" sz="2300" dirty="0"/>
              <a:t>Identify 3 kinds of businesses or organisations that supply each item on your lists.</a:t>
            </a:r>
          </a:p>
          <a:p>
            <a:pPr marL="269875" indent="-269875">
              <a:buClr>
                <a:srgbClr val="00B050"/>
              </a:buClr>
              <a:buFont typeface="Arial" panose="020B0604020202020204" pitchFamily="34" charset="0"/>
              <a:buChar char="•"/>
            </a:pPr>
            <a:r>
              <a:rPr lang="en-US" sz="2300" dirty="0"/>
              <a:t>Select two businesses that you have identified and explain why you think that they supply the </a:t>
            </a:r>
            <a:r>
              <a:rPr lang="en-US" sz="2300" dirty="0" smtClean="0"/>
              <a:t>item, why do you think they specialise in making that item.</a:t>
            </a:r>
            <a:endParaRPr lang="en-US" sz="2300" dirty="0"/>
          </a:p>
        </p:txBody>
      </p:sp>
      <p:graphicFrame>
        <p:nvGraphicFramePr>
          <p:cNvPr id="7" name="Table 6"/>
          <p:cNvGraphicFramePr>
            <a:graphicFrameLocks noGrp="1"/>
          </p:cNvGraphicFramePr>
          <p:nvPr>
            <p:extLst>
              <p:ext uri="{D42A27DB-BD31-4B8C-83A1-F6EECF244321}">
                <p14:modId xmlns:p14="http://schemas.microsoft.com/office/powerpoint/2010/main" val="362614998"/>
              </p:ext>
            </p:extLst>
          </p:nvPr>
        </p:nvGraphicFramePr>
        <p:xfrm>
          <a:off x="7056587" y="1124744"/>
          <a:ext cx="1763885" cy="5498668"/>
        </p:xfrm>
        <a:graphic>
          <a:graphicData uri="http://schemas.openxmlformats.org/drawingml/2006/table">
            <a:tbl>
              <a:tblPr firstRow="1" firstCol="1" lastRow="1" lastCol="1" bandRow="1" bandCol="1">
                <a:tableStyleId>{2D5ABB26-0587-4C30-8999-92F81FD0307C}</a:tableStyleId>
              </a:tblPr>
              <a:tblGrid>
                <a:gridCol w="1763885"/>
              </a:tblGrid>
              <a:tr h="317068">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264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wants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 makes the products companies sell.</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else a boss wants from the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Why do similar companies sell more or less of the same products.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74844" y="1124744"/>
            <a:ext cx="163792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60790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3000" dirty="0" smtClean="0"/>
              <a:t>1.1.1 – </a:t>
            </a:r>
            <a:r>
              <a:rPr lang="en-GB" sz="3000" dirty="0"/>
              <a:t>Concepts of Needs and Wants - </a:t>
            </a:r>
            <a:r>
              <a:rPr lang="en-GB" sz="3000" dirty="0" smtClean="0"/>
              <a:t>Scarcity</a:t>
            </a:r>
            <a:endParaRPr lang="en-GB" sz="3000" b="0" dirty="0" smtClean="0"/>
          </a:p>
        </p:txBody>
      </p:sp>
      <p:graphicFrame>
        <p:nvGraphicFramePr>
          <p:cNvPr id="25" name="Table 24"/>
          <p:cNvGraphicFramePr>
            <a:graphicFrameLocks noGrp="1"/>
          </p:cNvGraphicFramePr>
          <p:nvPr>
            <p:extLst>
              <p:ext uri="{D42A27DB-BD31-4B8C-83A1-F6EECF244321}">
                <p14:modId xmlns:p14="http://schemas.microsoft.com/office/powerpoint/2010/main" val="3727500613"/>
              </p:ext>
            </p:extLst>
          </p:nvPr>
        </p:nvGraphicFramePr>
        <p:xfrm>
          <a:off x="6876256" y="1124744"/>
          <a:ext cx="1943894" cy="5466349"/>
        </p:xfrm>
        <a:graphic>
          <a:graphicData uri="http://schemas.openxmlformats.org/drawingml/2006/table">
            <a:tbl>
              <a:tblPr firstRow="1" firstCol="1" lastRow="1" lastCol="1" bandRow="1" bandCol="1">
                <a:tableStyleId>{2D5ABB26-0587-4C30-8999-92F81FD0307C}</a:tableStyleId>
              </a:tblPr>
              <a:tblGrid>
                <a:gridCol w="1943894"/>
              </a:tblGrid>
              <a:tr h="45238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else can be scarce that affects a Business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Can scarcity be temporary.</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alternative resources can be used during a scarcity.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scarcities can be predicted</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resources are guaranteed to be more scarce in the future.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does Scarcity impact on Product price</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4047" y="1196752"/>
            <a:ext cx="1804417"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68291"/>
            <a:ext cx="3055340" cy="5170646"/>
          </a:xfrm>
          <a:prstGeom prst="rect">
            <a:avLst/>
          </a:prstGeom>
        </p:spPr>
        <p:txBody>
          <a:bodyPr wrap="square">
            <a:spAutoFit/>
          </a:bodyPr>
          <a:lstStyle/>
          <a:p>
            <a:pPr marL="176213" indent="-176213">
              <a:buClr>
                <a:srgbClr val="00B050"/>
              </a:buClr>
              <a:buFont typeface="Arial" panose="020B0604020202020204" pitchFamily="34" charset="0"/>
              <a:buChar char="•"/>
            </a:pPr>
            <a:r>
              <a:rPr lang="en-US" sz="2200" dirty="0"/>
              <a:t>Some resources such as air satisfy everybody’s needs but most resources are not plentiful enough for this.</a:t>
            </a:r>
          </a:p>
          <a:p>
            <a:pPr marL="176213" indent="-176213">
              <a:buClr>
                <a:srgbClr val="00B050"/>
              </a:buClr>
              <a:buFont typeface="Arial" panose="020B0604020202020204" pitchFamily="34" charset="0"/>
              <a:buChar char="•"/>
            </a:pPr>
            <a:r>
              <a:rPr lang="en-US" sz="2200" dirty="0"/>
              <a:t>Although trees are renewable you have to be careful of the amount of trees cut down taking into consideration of the time it takes for the replacement tree to grow</a:t>
            </a:r>
            <a:r>
              <a:rPr lang="en-US" sz="2200" dirty="0" smtClean="0"/>
              <a:t>.</a:t>
            </a: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1198" y="1700808"/>
            <a:ext cx="3353050" cy="4248472"/>
          </a:xfrm>
          <a:prstGeom prst="rect">
            <a:avLst/>
          </a:prstGeom>
        </p:spPr>
      </p:pic>
    </p:spTree>
    <p:extLst>
      <p:ext uri="{BB962C8B-B14F-4D97-AF65-F5344CB8AC3E}">
        <p14:creationId xmlns:p14="http://schemas.microsoft.com/office/powerpoint/2010/main" val="1271614193"/>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29705</TotalTime>
  <Words>5631</Words>
  <Application>Microsoft Office PowerPoint</Application>
  <PresentationFormat>On-screen Show (4:3)</PresentationFormat>
  <Paragraphs>417</Paragraphs>
  <Slides>29</Slides>
  <Notes>29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1.1 – Assessment Objectives</vt:lpstr>
      <vt:lpstr>1.1 – Glossary</vt:lpstr>
      <vt:lpstr>1.1.1 – Concepts of Needs and Wants</vt:lpstr>
      <vt:lpstr>1.1.1 – Concepts of Needs and Wants</vt:lpstr>
      <vt:lpstr>1.1.1 – Concepts of Needs and Wants</vt:lpstr>
      <vt:lpstr>1.1.1 – Concepts of Needs and Wants - Scarcity</vt:lpstr>
      <vt:lpstr>1.1.1 – Concepts of Scarcity - Activity</vt:lpstr>
      <vt:lpstr>1.1.1 – Concepts of Opportunity Cost</vt:lpstr>
      <vt:lpstr>1.1.1 – Concepts of Opportunity Cost – Activity 1</vt:lpstr>
      <vt:lpstr>1.1.1 – Concepts of Opportunity Cost – Activity 2</vt:lpstr>
      <vt:lpstr>1.1.2 – Importance of Specialisation</vt:lpstr>
      <vt:lpstr>1.1.2 – Importance of Specialisation and Division of Labour</vt:lpstr>
      <vt:lpstr>1.1.2 – Importance of Specialisation and Division of Labour - Drawbacks</vt:lpstr>
      <vt:lpstr>1.1.2 – Importance of Specialisation and Division of Labour - Advantages</vt:lpstr>
      <vt:lpstr>1.1.2 – Importance of Specialisation - Activity</vt:lpstr>
      <vt:lpstr>1.1.3 – Purpose of Business Activity</vt:lpstr>
      <vt:lpstr>1.1.3 – Purpose of Business Activity</vt:lpstr>
      <vt:lpstr>1.1.3 – Purpose of Business Activity</vt:lpstr>
      <vt:lpstr>1.1.4 – Adding and Increasing Value</vt:lpstr>
      <vt:lpstr>1.1.4 – Adding and Increasing Value</vt:lpstr>
      <vt:lpstr>1.1.4 – Adding and Increasing Value - Activity</vt:lpstr>
      <vt:lpstr>1.1.4 – Adding and Increasing Value – Tasks - Homework</vt:lpstr>
      <vt:lpstr>1.1.4 – Adding and Increasing Value – Tasks - Homework</vt:lpstr>
      <vt:lpstr>1.1.4 – Adding and Increasing Value – Tasks - Homework</vt:lpstr>
      <vt:lpstr>1.1.1: Business Activity - Revision Questions</vt:lpstr>
      <vt:lpstr>1.1.1: Business Activity - Revision Questions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1209</cp:revision>
  <cp:lastPrinted>2014-01-22T18:25:48Z</cp:lastPrinted>
  <dcterms:created xsi:type="dcterms:W3CDTF">2008-03-12T11:01:44Z</dcterms:created>
  <dcterms:modified xsi:type="dcterms:W3CDTF">2016-04-04T09:12:32Z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